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5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5" r:id="rId4"/>
    <p:sldId id="292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8" r:id="rId25"/>
    <p:sldId id="277" r:id="rId26"/>
    <p:sldId id="279" r:id="rId27"/>
    <p:sldId id="280" r:id="rId28"/>
    <p:sldId id="281" r:id="rId29"/>
    <p:sldId id="282" r:id="rId30"/>
    <p:sldId id="283" r:id="rId31"/>
    <p:sldId id="284" r:id="rId32"/>
    <p:sldId id="286" r:id="rId33"/>
    <p:sldId id="287" r:id="rId34"/>
    <p:sldId id="288" r:id="rId35"/>
    <p:sldId id="289" r:id="rId36"/>
    <p:sldId id="290" r:id="rId37"/>
    <p:sldId id="291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AA8C"/>
    <a:srgbClr val="78CFE4"/>
    <a:srgbClr val="48B270"/>
    <a:srgbClr val="D064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6" d="100"/>
          <a:sy n="106" d="100"/>
        </p:scale>
        <p:origin x="-90" y="-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96DC-1839-455F-850D-0400E6988A24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D7494-502C-46AB-9232-1CB134804B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231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96DC-1839-455F-850D-0400E6988A24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D7494-502C-46AB-9232-1CB134804B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053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96DC-1839-455F-850D-0400E6988A24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D7494-502C-46AB-9232-1CB134804B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429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96DC-1839-455F-850D-0400E6988A24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D7494-502C-46AB-9232-1CB134804B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604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96DC-1839-455F-850D-0400E6988A24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D7494-502C-46AB-9232-1CB134804B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360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96DC-1839-455F-850D-0400E6988A24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D7494-502C-46AB-9232-1CB134804B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432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96DC-1839-455F-850D-0400E6988A24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D7494-502C-46AB-9232-1CB134804B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594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96DC-1839-455F-850D-0400E6988A24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D7494-502C-46AB-9232-1CB134804B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953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96DC-1839-455F-850D-0400E6988A24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D7494-502C-46AB-9232-1CB134804B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612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96DC-1839-455F-850D-0400E6988A24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D7494-502C-46AB-9232-1CB134804B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944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96DC-1839-455F-850D-0400E6988A24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D7494-502C-46AB-9232-1CB134804B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171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196DC-1839-455F-850D-0400E6988A24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D7494-502C-46AB-9232-1CB134804B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507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hdphoto" Target="../media/hdphoto1.wdp"/><Relationship Id="rId7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amlib.ru/nal-bajyannaj-dajyy-kyttyylaahtaryn-die-kergetteriger-anammyt-sandal-saa%d2%bby-k%d3%a9rs%d3%a9-preobrazhenie-oloh-siederej-o%d2%bbuora/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hyperlink" Target="https://namlib.ru/ulusnyj-diktant-pobedy-sostoyalsya/" TargetMode="Externa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hyperlink" Target="https://namlib.ru/miigitten-tuoh-orduoj-ho%d2%bboonnorum-min-kennibitten-tuoh-tyynnaah-haalyaj-iejiilerimanna-parnikova-sabaraj-ilge/" TargetMode="Externa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hyperlink" Target="https://namlib.ru/biblionoch-2025/" TargetMode="Externa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microsoft.com/office/2007/relationships/hdphoto" Target="../media/hdphoto1.wdp"/><Relationship Id="rId7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hyperlink" Target="https://bibliodeti.namlib.ru/festival-namfest-2025-ves-mir-eto-my/" TargetMode="Externa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microsoft.com/office/2007/relationships/hdphoto" Target="../media/hdphoto1.wdp"/><Relationship Id="rId7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hyperlink" Target="https://namlib.ru/e%d2%a5sieli-kyajyyny-urujduur-uluustaa%d2%95y-uus-uran-aa%d2%95yy-kyajyylaahtarygar-isti%d2%a5-e%d2%95erde/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microsoft.com/office/2007/relationships/hdphoto" Target="../media/hdphoto1.wdp"/><Relationship Id="rId7" Type="http://schemas.openxmlformats.org/officeDocument/2006/relationships/image" Target="../media/image3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hyperlink" Target="https://namlib.ru/i-otkrytyj-festival-velospininga-vov-i-svo-svyaz-pokolenij/" TargetMode="Externa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microsoft.com/office/2007/relationships/hdphoto" Target="../media/hdphoto1.wdp"/><Relationship Id="rId7" Type="http://schemas.openxmlformats.org/officeDocument/2006/relationships/image" Target="../media/image4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hyperlink" Target="https://namlib.ru/edinstvo-v-belyh-zhuravlyah/" TargetMode="Externa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microsoft.com/office/2007/relationships/hdphoto" Target="../media/hdphoto1.wdp"/><Relationship Id="rId7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hyperlink" Target="https://namlib.ru/den-belyh-zhuravlej-2/" TargetMode="Externa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microsoft.com/office/2007/relationships/hdphoto" Target="../media/hdphoto1.wdp"/><Relationship Id="rId7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2.png"/><Relationship Id="rId9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hyperlink" Target="https://namlib.ru/chtenie-obedinyaet-1-homustahskaya-biblioteka-otmetila-vekovoj-yubilej-izby-chitalni-i-80-letie-s-osnovaniya-selskoj-biblioteki/" TargetMode="Externa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hyperlink" Target="https://namlib.ru/cholbon-%d3%a9j-k%d2%afre%d2%bbe-ulahan-oonnuu-nam-uluu%d2%bbugar/" TargetMode="Externa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https://namlib.ru/almanah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amlib.ru/terentej-zamyatin-syrdyk-suola/" TargetMode="External"/><Relationship Id="rId5" Type="http://schemas.openxmlformats.org/officeDocument/2006/relationships/image" Target="../media/image57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microsoft.com/office/2007/relationships/hdphoto" Target="../media/hdphoto1.wdp"/><Relationship Id="rId7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hyperlink" Target="https://namlib.ru/t%d2%afbe-bibliotekatyn-%d2%afb%d2%afl%d2%af%d3%a9je/" TargetMode="Externa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amlib.ru/itogi-2024-goda-i-planovaya-deyatelnost-na-2025g/" TargetMode="External"/><Relationship Id="rId5" Type="http://schemas.openxmlformats.org/officeDocument/2006/relationships/image" Target="../media/image63.jpe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hyperlink" Target="https://namlib.ru/vyezd-speczialistov-namskoj-mczbs-v-churapchinskij-ulus-obmen-opytom/" TargetMode="Externa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hyperlink" Target="https://namlib.ru/kyajyy-loto-istoriya-chahchylaryn-biliige-sirdiir/" TargetMode="Externa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hyperlink" Target="https://namlib.ru/iv-mezhdunarodnyj-bibliograficheskij-kongress-proshel-v-yakutske-s-16-po-19-sentyabrya-2025-goda/" TargetMode="Externa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namlib.ru/uluu-kyajyy-kinigenen-ajana-byrajya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hyperlink" Target="https://namlib.ru/uluu-kyajyy-duoraana/" TargetMode="Externa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hyperlink" Target="https://namlib.ru/t%d3%a9r%d3%a9%d3%a9b%d2%aft-tyl-suruk-bichik-yjyn-cherchitinen-uluu-kyajyy-80-sylyn-k%d3%a9rs%d3%a9-er-don-ortotugar-v-t%d3%a9g%d2%afl%d2%afn-yytyllar-uluustaa%d2%95y-dor%d2%95oon-t%d2%af/" TargetMode="Externa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hyperlink" Target="https://bibliodeti.namlib.ru/ojdyybyt-kien-tuttabyt-sygyryjebit-3-s-orospyybylyketee5i-uolannar-aa5yylaryn-kyrehtere/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41000">
              <a:schemeClr val="accent1">
                <a:lumMod val="20000"/>
                <a:lumOff val="80000"/>
              </a:schemeClr>
            </a:gs>
            <a:gs pos="65000">
              <a:schemeClr val="accent1">
                <a:lumMod val="20000"/>
                <a:lumOff val="80000"/>
              </a:schemeClr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42925" y="5763"/>
            <a:ext cx="2190750" cy="685223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14649" y="1122363"/>
            <a:ext cx="8505825" cy="2387600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Evolventa" panose="020B0502020202020204" pitchFamily="34" charset="0"/>
              </a:rPr>
              <a:t>Приложение к аналитическому отчету о деятельности </a:t>
            </a:r>
            <a:r>
              <a:rPr lang="ru-RU" sz="4000" dirty="0" smtClean="0">
                <a:latin typeface="Evolventa" panose="020B0502020202020204" pitchFamily="34" charset="0"/>
              </a:rPr>
              <a:t/>
            </a:r>
            <a:br>
              <a:rPr lang="ru-RU" sz="4000" dirty="0" smtClean="0">
                <a:latin typeface="Evolventa" panose="020B0502020202020204" pitchFamily="34" charset="0"/>
              </a:rPr>
            </a:br>
            <a:r>
              <a:rPr lang="ru-RU" sz="4000" dirty="0" smtClean="0">
                <a:latin typeface="Evolventa" panose="020B0502020202020204" pitchFamily="34" charset="0"/>
              </a:rPr>
              <a:t>за </a:t>
            </a:r>
            <a:r>
              <a:rPr lang="ru-RU" sz="4000" dirty="0">
                <a:latin typeface="Evolventa" panose="020B0502020202020204" pitchFamily="34" charset="0"/>
              </a:rPr>
              <a:t>2025 год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14674" y="3602037"/>
            <a:ext cx="8201026" cy="1668231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ct val="20000"/>
              </a:spcBef>
              <a:buClr>
                <a:srgbClr val="AA2B1E"/>
              </a:buClr>
              <a:buSzPct val="85000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муниципального бюджетного учреждения «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</a:rPr>
              <a:t>Намская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</a:rPr>
              <a:t>межпоселенческая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 централизованная библиотечная система»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59835" y="404664"/>
            <a:ext cx="1773468" cy="1800200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0830462"/>
              </a:avLst>
            </a:prstTxWarp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 МБУ «</a:t>
            </a:r>
            <a:r>
              <a:rPr lang="ru-RU" sz="4400" dirty="0" err="1" smtClean="0">
                <a:solidFill>
                  <a:schemeClr val="bg1"/>
                </a:solidFill>
                <a:latin typeface="Calibri" panose="020F0502020204030204"/>
              </a:rPr>
              <a:t>Намская</a:t>
            </a:r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централизованная библиотечная система»</a:t>
            </a:r>
            <a:endParaRPr lang="ru-RU" sz="4400" dirty="0">
              <a:solidFill>
                <a:schemeClr val="bg1"/>
              </a:solidFill>
              <a:latin typeface="Calibri" panose="020F0502020204030204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805111" y="476670"/>
            <a:ext cx="1654544" cy="1656186"/>
            <a:chOff x="464214" y="404159"/>
            <a:chExt cx="1220856" cy="121500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1" b="14568"/>
            <a:stretch>
              <a:fillRect/>
            </a:stretch>
          </p:blipFill>
          <p:spPr>
            <a:xfrm>
              <a:off x="464214" y="404159"/>
              <a:ext cx="1220856" cy="1215000"/>
            </a:xfrm>
            <a:custGeom>
              <a:avLst/>
              <a:gdLst>
                <a:gd name="connsiteX0" fmla="*/ 1876500 w 3753000"/>
                <a:gd name="connsiteY0" fmla="*/ 0 h 3735000"/>
                <a:gd name="connsiteX1" fmla="*/ 3753000 w 3753000"/>
                <a:gd name="connsiteY1" fmla="*/ 1867500 h 3735000"/>
                <a:gd name="connsiteX2" fmla="*/ 1876500 w 3753000"/>
                <a:gd name="connsiteY2" fmla="*/ 3735000 h 3735000"/>
                <a:gd name="connsiteX3" fmla="*/ 0 w 3753000"/>
                <a:gd name="connsiteY3" fmla="*/ 1867500 h 3735000"/>
                <a:gd name="connsiteX4" fmla="*/ 1876500 w 3753000"/>
                <a:gd name="connsiteY4" fmla="*/ 0 h 37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000" h="3735000">
                  <a:moveTo>
                    <a:pt x="1876500" y="0"/>
                  </a:moveTo>
                  <a:cubicBezTo>
                    <a:pt x="2912862" y="0"/>
                    <a:pt x="3753000" y="836108"/>
                    <a:pt x="3753000" y="1867500"/>
                  </a:cubicBezTo>
                  <a:cubicBezTo>
                    <a:pt x="3753000" y="2898892"/>
                    <a:pt x="2912862" y="3735000"/>
                    <a:pt x="1876500" y="3735000"/>
                  </a:cubicBezTo>
                  <a:cubicBezTo>
                    <a:pt x="840138" y="3735000"/>
                    <a:pt x="0" y="2898892"/>
                    <a:pt x="0" y="1867500"/>
                  </a:cubicBezTo>
                  <a:cubicBezTo>
                    <a:pt x="0" y="836108"/>
                    <a:pt x="840138" y="0"/>
                    <a:pt x="1876500" y="0"/>
                  </a:cubicBezTo>
                  <a:close/>
                </a:path>
              </a:pathLst>
            </a:cu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05" y="542673"/>
              <a:ext cx="668073" cy="94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990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15027"/>
            <a:ext cx="2148821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44804" y="292872"/>
            <a:ext cx="1434187" cy="1462249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0830462"/>
              </a:avLst>
            </a:prstTxWarp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 МБУ «</a:t>
            </a:r>
            <a:r>
              <a:rPr lang="ru-RU" sz="4400" dirty="0" err="1" smtClean="0">
                <a:solidFill>
                  <a:schemeClr val="bg1"/>
                </a:solidFill>
                <a:latin typeface="Calibri" panose="020F0502020204030204"/>
              </a:rPr>
              <a:t>Намская</a:t>
            </a:r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централизованная библиотечная система»</a:t>
            </a:r>
            <a:endParaRPr lang="ru-RU" sz="4400" dirty="0">
              <a:solidFill>
                <a:schemeClr val="bg1"/>
              </a:solidFill>
              <a:latin typeface="Calibri" panose="020F0502020204030204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90080" y="364878"/>
            <a:ext cx="1338014" cy="1345270"/>
            <a:chOff x="464214" y="404159"/>
            <a:chExt cx="1220856" cy="121500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1" b="14568"/>
            <a:stretch>
              <a:fillRect/>
            </a:stretch>
          </p:blipFill>
          <p:spPr>
            <a:xfrm>
              <a:off x="464214" y="404159"/>
              <a:ext cx="1220856" cy="1215000"/>
            </a:xfrm>
            <a:custGeom>
              <a:avLst/>
              <a:gdLst>
                <a:gd name="connsiteX0" fmla="*/ 1876500 w 3753000"/>
                <a:gd name="connsiteY0" fmla="*/ 0 h 3735000"/>
                <a:gd name="connsiteX1" fmla="*/ 3753000 w 3753000"/>
                <a:gd name="connsiteY1" fmla="*/ 1867500 h 3735000"/>
                <a:gd name="connsiteX2" fmla="*/ 1876500 w 3753000"/>
                <a:gd name="connsiteY2" fmla="*/ 3735000 h 3735000"/>
                <a:gd name="connsiteX3" fmla="*/ 0 w 3753000"/>
                <a:gd name="connsiteY3" fmla="*/ 1867500 h 3735000"/>
                <a:gd name="connsiteX4" fmla="*/ 1876500 w 3753000"/>
                <a:gd name="connsiteY4" fmla="*/ 0 h 37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000" h="3735000">
                  <a:moveTo>
                    <a:pt x="1876500" y="0"/>
                  </a:moveTo>
                  <a:cubicBezTo>
                    <a:pt x="2912862" y="0"/>
                    <a:pt x="3753000" y="836108"/>
                    <a:pt x="3753000" y="1867500"/>
                  </a:cubicBezTo>
                  <a:cubicBezTo>
                    <a:pt x="3753000" y="2898892"/>
                    <a:pt x="2912862" y="3735000"/>
                    <a:pt x="1876500" y="3735000"/>
                  </a:cubicBezTo>
                  <a:cubicBezTo>
                    <a:pt x="840138" y="3735000"/>
                    <a:pt x="0" y="2898892"/>
                    <a:pt x="0" y="1867500"/>
                  </a:cubicBezTo>
                  <a:cubicBezTo>
                    <a:pt x="0" y="836108"/>
                    <a:pt x="840138" y="0"/>
                    <a:pt x="1876500" y="0"/>
                  </a:cubicBezTo>
                  <a:close/>
                </a:path>
              </a:pathLst>
            </a:cu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05" y="542673"/>
              <a:ext cx="668073" cy="945000"/>
            </a:xfrm>
            <a:prstGeom prst="rect">
              <a:avLst/>
            </a:prstGeom>
          </p:spPr>
        </p:pic>
      </p:grpSp>
      <p:sp>
        <p:nvSpPr>
          <p:cNvPr id="16" name="Ромб 15"/>
          <p:cNvSpPr/>
          <p:nvPr/>
        </p:nvSpPr>
        <p:spPr>
          <a:xfrm>
            <a:off x="10217287" y="-308905"/>
            <a:ext cx="2581505" cy="2642764"/>
          </a:xfrm>
          <a:prstGeom prst="diamond">
            <a:avLst/>
          </a:prstGeom>
          <a:solidFill>
            <a:srgbClr val="C0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омб 16"/>
          <p:cNvSpPr/>
          <p:nvPr/>
        </p:nvSpPr>
        <p:spPr>
          <a:xfrm>
            <a:off x="11291887" y="2026806"/>
            <a:ext cx="1800226" cy="1749484"/>
          </a:xfrm>
          <a:prstGeom prst="diamond">
            <a:avLst/>
          </a:prstGeom>
          <a:solidFill>
            <a:srgbClr val="50AA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3625" y="112737"/>
            <a:ext cx="8669611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III Республиканский конкурс чтецов «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Уоланнар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ааҕыылара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RU" sz="2800" dirty="0"/>
          </a:p>
        </p:txBody>
      </p:sp>
      <p:pic>
        <p:nvPicPr>
          <p:cNvPr id="18" name="Объект 4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3873102"/>
            <a:ext cx="3785211" cy="2838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00" y="2063021"/>
            <a:ext cx="3373687" cy="4498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0" b="6556"/>
          <a:stretch/>
        </p:blipFill>
        <p:spPr>
          <a:xfrm>
            <a:off x="5828131" y="1012477"/>
            <a:ext cx="406756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44" y="3873102"/>
            <a:ext cx="3785211" cy="2838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781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15027"/>
            <a:ext cx="2148821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44804" y="292872"/>
            <a:ext cx="1434187" cy="1462249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0830462"/>
              </a:avLst>
            </a:prstTxWarp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 МБУ «</a:t>
            </a:r>
            <a:r>
              <a:rPr lang="ru-RU" sz="4400" dirty="0" err="1" smtClean="0">
                <a:solidFill>
                  <a:schemeClr val="bg1"/>
                </a:solidFill>
                <a:latin typeface="Calibri" panose="020F0502020204030204"/>
              </a:rPr>
              <a:t>Намская</a:t>
            </a:r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централизованная библиотечная система»</a:t>
            </a:r>
            <a:endParaRPr lang="ru-RU" sz="4400" dirty="0">
              <a:solidFill>
                <a:schemeClr val="bg1"/>
              </a:solidFill>
              <a:latin typeface="Calibri" panose="020F0502020204030204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90080" y="364878"/>
            <a:ext cx="1338014" cy="1345270"/>
            <a:chOff x="464214" y="404159"/>
            <a:chExt cx="1220856" cy="121500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1" b="14568"/>
            <a:stretch>
              <a:fillRect/>
            </a:stretch>
          </p:blipFill>
          <p:spPr>
            <a:xfrm>
              <a:off x="464214" y="404159"/>
              <a:ext cx="1220856" cy="1215000"/>
            </a:xfrm>
            <a:custGeom>
              <a:avLst/>
              <a:gdLst>
                <a:gd name="connsiteX0" fmla="*/ 1876500 w 3753000"/>
                <a:gd name="connsiteY0" fmla="*/ 0 h 3735000"/>
                <a:gd name="connsiteX1" fmla="*/ 3753000 w 3753000"/>
                <a:gd name="connsiteY1" fmla="*/ 1867500 h 3735000"/>
                <a:gd name="connsiteX2" fmla="*/ 1876500 w 3753000"/>
                <a:gd name="connsiteY2" fmla="*/ 3735000 h 3735000"/>
                <a:gd name="connsiteX3" fmla="*/ 0 w 3753000"/>
                <a:gd name="connsiteY3" fmla="*/ 1867500 h 3735000"/>
                <a:gd name="connsiteX4" fmla="*/ 1876500 w 3753000"/>
                <a:gd name="connsiteY4" fmla="*/ 0 h 37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000" h="3735000">
                  <a:moveTo>
                    <a:pt x="1876500" y="0"/>
                  </a:moveTo>
                  <a:cubicBezTo>
                    <a:pt x="2912862" y="0"/>
                    <a:pt x="3753000" y="836108"/>
                    <a:pt x="3753000" y="1867500"/>
                  </a:cubicBezTo>
                  <a:cubicBezTo>
                    <a:pt x="3753000" y="2898892"/>
                    <a:pt x="2912862" y="3735000"/>
                    <a:pt x="1876500" y="3735000"/>
                  </a:cubicBezTo>
                  <a:cubicBezTo>
                    <a:pt x="840138" y="3735000"/>
                    <a:pt x="0" y="2898892"/>
                    <a:pt x="0" y="1867500"/>
                  </a:cubicBezTo>
                  <a:cubicBezTo>
                    <a:pt x="0" y="836108"/>
                    <a:pt x="840138" y="0"/>
                    <a:pt x="1876500" y="0"/>
                  </a:cubicBezTo>
                  <a:close/>
                </a:path>
              </a:pathLst>
            </a:cu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05" y="542673"/>
              <a:ext cx="668073" cy="945000"/>
            </a:xfrm>
            <a:prstGeom prst="rect">
              <a:avLst/>
            </a:prstGeom>
          </p:spPr>
        </p:pic>
      </p:grpSp>
      <p:sp>
        <p:nvSpPr>
          <p:cNvPr id="16" name="Ромб 15"/>
          <p:cNvSpPr/>
          <p:nvPr/>
        </p:nvSpPr>
        <p:spPr>
          <a:xfrm>
            <a:off x="10212442" y="5521590"/>
            <a:ext cx="2581505" cy="2642764"/>
          </a:xfrm>
          <a:prstGeom prst="diamond">
            <a:avLst/>
          </a:prstGeom>
          <a:solidFill>
            <a:srgbClr val="C0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омб 16"/>
          <p:cNvSpPr/>
          <p:nvPr/>
        </p:nvSpPr>
        <p:spPr>
          <a:xfrm>
            <a:off x="11291887" y="2855481"/>
            <a:ext cx="1800226" cy="1749484"/>
          </a:xfrm>
          <a:prstGeom prst="diamond">
            <a:avLst/>
          </a:prstGeom>
          <a:solidFill>
            <a:srgbClr val="50AA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3625" y="112737"/>
            <a:ext cx="8669611" cy="1325563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Evolventa" panose="020B0502020202020204" pitchFamily="34" charset="0"/>
              </a:rPr>
              <a:t>Вечер «Преображение - </a:t>
            </a:r>
            <a:r>
              <a:rPr lang="ru-RU" sz="2800" dirty="0" err="1">
                <a:latin typeface="Evolventa" panose="020B0502020202020204" pitchFamily="34" charset="0"/>
              </a:rPr>
              <a:t>Олох</a:t>
            </a:r>
            <a:r>
              <a:rPr lang="ru-RU" sz="2800" dirty="0">
                <a:latin typeface="Evolventa" panose="020B0502020202020204" pitchFamily="34" charset="0"/>
              </a:rPr>
              <a:t> </a:t>
            </a:r>
            <a:r>
              <a:rPr lang="ru-RU" sz="2800" dirty="0" err="1">
                <a:latin typeface="Evolventa" panose="020B0502020202020204" pitchFamily="34" charset="0"/>
              </a:rPr>
              <a:t>сиэдэрэй</a:t>
            </a:r>
            <a:r>
              <a:rPr lang="ru-RU" sz="2800" dirty="0">
                <a:latin typeface="Evolventa" panose="020B0502020202020204" pitchFamily="34" charset="0"/>
              </a:rPr>
              <a:t> </a:t>
            </a:r>
            <a:r>
              <a:rPr lang="ru-RU" sz="2800" dirty="0" err="1">
                <a:latin typeface="Evolventa" panose="020B0502020202020204" pitchFamily="34" charset="0"/>
              </a:rPr>
              <a:t>оһуора</a:t>
            </a:r>
            <a:r>
              <a:rPr lang="ru-RU" sz="2800" dirty="0">
                <a:latin typeface="Evolventa" panose="020B0502020202020204" pitchFamily="34" charset="0"/>
              </a:rPr>
              <a:t>», посвященный семьям СВО</a:t>
            </a:r>
          </a:p>
        </p:txBody>
      </p:sp>
      <p:pic>
        <p:nvPicPr>
          <p:cNvPr id="15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37" y="2224871"/>
            <a:ext cx="6172141" cy="3526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931663" y="1564564"/>
            <a:ext cx="483171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Данная акция была проведена с целью повышения уровня социальной защищенности семей и формированию благоприятной семейной. Мероприятие показывает комплексный подход к поддержке семей военнослужащих и членов их семей. Мероприятие предлагает широкий спектр активностей, направленных на улучшение качества жизни и укрепление внутрисемейных отношений.</a:t>
            </a:r>
          </a:p>
          <a:p>
            <a:pPr algn="just"/>
            <a:r>
              <a:rPr lang="ru-RU" sz="1400" dirty="0" smtClean="0"/>
              <a:t>Основные компоненты мероприятия:</a:t>
            </a:r>
          </a:p>
          <a:p>
            <a:pPr algn="just"/>
            <a:r>
              <a:rPr lang="ru-RU" sz="1400" dirty="0" smtClean="0"/>
              <a:t>- Мастер-классы.</a:t>
            </a:r>
          </a:p>
          <a:p>
            <a:pPr algn="just"/>
            <a:r>
              <a:rPr lang="ru-RU" sz="1400" dirty="0" smtClean="0"/>
              <a:t>- Психологические тренинги.</a:t>
            </a:r>
          </a:p>
          <a:p>
            <a:pPr algn="just"/>
            <a:r>
              <a:rPr lang="ru-RU" sz="1400" dirty="0" smtClean="0"/>
              <a:t>- Консультации специалистов</a:t>
            </a:r>
          </a:p>
          <a:p>
            <a:pPr algn="just"/>
            <a:r>
              <a:rPr lang="ru-RU" sz="1400" dirty="0" smtClean="0"/>
              <a:t>- Фотосессии и творческие мероприятия </a:t>
            </a:r>
          </a:p>
          <a:p>
            <a:pPr algn="just"/>
            <a:r>
              <a:rPr lang="ru-RU" sz="1400" dirty="0" smtClean="0"/>
              <a:t>- Музыкально-развлекательная программа </a:t>
            </a:r>
          </a:p>
          <a:p>
            <a:pPr algn="just"/>
            <a:r>
              <a:rPr lang="ru-RU" sz="1400" dirty="0" smtClean="0"/>
              <a:t>Таким образом, данное мероприятие играет ключевую роль в обеспечении всесторонней помощи семьям военнослужащих, поддерживая и вдохновляя их на новые достижения и повышение качества жизни.</a:t>
            </a:r>
          </a:p>
          <a:p>
            <a:pPr algn="just"/>
            <a:r>
              <a:rPr lang="en-US" sz="1400" dirty="0" smtClean="0">
                <a:hlinkClick r:id="rId6"/>
              </a:rPr>
              <a:t>https://namlib.ru/nal-bajyannaj-dajyy-kyttyylaahtaryn-die-kergetteriger-anammyt-sandal-saa%d2%bby-k%d3%a9rs%d3%a9-preobrazhenie-oloh-siederej-o%d2%bbuora/</a:t>
            </a:r>
            <a:r>
              <a:rPr lang="ru-RU" sz="1400" dirty="0" smtClean="0"/>
              <a:t> 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1448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5757333" y="2641600"/>
            <a:ext cx="6339390" cy="36491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-15026"/>
            <a:ext cx="12192000" cy="206396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44804" y="292872"/>
            <a:ext cx="1434187" cy="1462249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0830462"/>
              </a:avLst>
            </a:prstTxWarp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 МБУ «</a:t>
            </a:r>
            <a:r>
              <a:rPr lang="ru-RU" sz="4400" dirty="0" err="1" smtClean="0">
                <a:solidFill>
                  <a:schemeClr val="bg1"/>
                </a:solidFill>
                <a:latin typeface="Calibri" panose="020F0502020204030204"/>
              </a:rPr>
              <a:t>Намская</a:t>
            </a:r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централизованная библиотечная система»</a:t>
            </a:r>
            <a:endParaRPr lang="ru-RU" sz="4400" dirty="0">
              <a:solidFill>
                <a:schemeClr val="bg1"/>
              </a:solidFill>
              <a:latin typeface="Calibri" panose="020F0502020204030204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90080" y="364878"/>
            <a:ext cx="1338014" cy="1345270"/>
            <a:chOff x="464214" y="404159"/>
            <a:chExt cx="1220856" cy="121500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1" b="14568"/>
            <a:stretch>
              <a:fillRect/>
            </a:stretch>
          </p:blipFill>
          <p:spPr>
            <a:xfrm>
              <a:off x="464214" y="404159"/>
              <a:ext cx="1220856" cy="1215000"/>
            </a:xfrm>
            <a:custGeom>
              <a:avLst/>
              <a:gdLst>
                <a:gd name="connsiteX0" fmla="*/ 1876500 w 3753000"/>
                <a:gd name="connsiteY0" fmla="*/ 0 h 3735000"/>
                <a:gd name="connsiteX1" fmla="*/ 3753000 w 3753000"/>
                <a:gd name="connsiteY1" fmla="*/ 1867500 h 3735000"/>
                <a:gd name="connsiteX2" fmla="*/ 1876500 w 3753000"/>
                <a:gd name="connsiteY2" fmla="*/ 3735000 h 3735000"/>
                <a:gd name="connsiteX3" fmla="*/ 0 w 3753000"/>
                <a:gd name="connsiteY3" fmla="*/ 1867500 h 3735000"/>
                <a:gd name="connsiteX4" fmla="*/ 1876500 w 3753000"/>
                <a:gd name="connsiteY4" fmla="*/ 0 h 37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000" h="3735000">
                  <a:moveTo>
                    <a:pt x="1876500" y="0"/>
                  </a:moveTo>
                  <a:cubicBezTo>
                    <a:pt x="2912862" y="0"/>
                    <a:pt x="3753000" y="836108"/>
                    <a:pt x="3753000" y="1867500"/>
                  </a:cubicBezTo>
                  <a:cubicBezTo>
                    <a:pt x="3753000" y="2898892"/>
                    <a:pt x="2912862" y="3735000"/>
                    <a:pt x="1876500" y="3735000"/>
                  </a:cubicBezTo>
                  <a:cubicBezTo>
                    <a:pt x="840138" y="3735000"/>
                    <a:pt x="0" y="2898892"/>
                    <a:pt x="0" y="1867500"/>
                  </a:cubicBezTo>
                  <a:cubicBezTo>
                    <a:pt x="0" y="836108"/>
                    <a:pt x="840138" y="0"/>
                    <a:pt x="1876500" y="0"/>
                  </a:cubicBezTo>
                  <a:close/>
                </a:path>
              </a:pathLst>
            </a:cu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05" y="542673"/>
              <a:ext cx="668073" cy="945000"/>
            </a:xfrm>
            <a:prstGeom prst="rect">
              <a:avLst/>
            </a:prstGeom>
          </p:spPr>
        </p:pic>
      </p:grpSp>
      <p:sp>
        <p:nvSpPr>
          <p:cNvPr id="16" name="Ромб 15"/>
          <p:cNvSpPr/>
          <p:nvPr/>
        </p:nvSpPr>
        <p:spPr>
          <a:xfrm>
            <a:off x="-1753524" y="4372525"/>
            <a:ext cx="2581505" cy="2642764"/>
          </a:xfrm>
          <a:prstGeom prst="diamond">
            <a:avLst/>
          </a:prstGeom>
          <a:solidFill>
            <a:srgbClr val="C0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омб 16"/>
          <p:cNvSpPr/>
          <p:nvPr/>
        </p:nvSpPr>
        <p:spPr>
          <a:xfrm>
            <a:off x="-72132" y="6140547"/>
            <a:ext cx="1800226" cy="1749484"/>
          </a:xfrm>
          <a:prstGeom prst="diamond">
            <a:avLst/>
          </a:prstGeom>
          <a:solidFill>
            <a:srgbClr val="50AA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8225" y="306760"/>
            <a:ext cx="8669611" cy="132556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Улусный диктант Победы «История моего улуса, моей республики в истории Великой Победы»</a:t>
            </a:r>
            <a:endParaRPr lang="ru-RU" sz="2800" dirty="0">
              <a:solidFill>
                <a:schemeClr val="bg1"/>
              </a:solidFill>
              <a:latin typeface="Evolventa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981" y="2924550"/>
            <a:ext cx="42873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Диктант проведен в единый день по всем образовательным учреждениям </a:t>
            </a:r>
            <a:r>
              <a:rPr lang="ru-RU" sz="1400" dirty="0" err="1" smtClean="0"/>
              <a:t>с.Намцы</a:t>
            </a:r>
            <a:r>
              <a:rPr lang="ru-RU" sz="1400" dirty="0" smtClean="0"/>
              <a:t>, а так же на базе </a:t>
            </a:r>
            <a:r>
              <a:rPr lang="ru-RU" sz="1400" dirty="0" err="1" smtClean="0"/>
              <a:t>Намской</a:t>
            </a:r>
            <a:r>
              <a:rPr lang="ru-RU" sz="1400" dirty="0" smtClean="0"/>
              <a:t> библиотеки. Проведен так же на площадках СВФУ и АГИКИ для студентов – выходцев из </a:t>
            </a:r>
            <a:r>
              <a:rPr lang="ru-RU" sz="1400" dirty="0" err="1" smtClean="0"/>
              <a:t>Намского</a:t>
            </a:r>
            <a:r>
              <a:rPr lang="ru-RU" sz="1400" dirty="0" smtClean="0"/>
              <a:t> улуса. </a:t>
            </a:r>
          </a:p>
          <a:p>
            <a:pPr algn="just"/>
            <a:r>
              <a:rPr lang="ru-RU" sz="1400" dirty="0" smtClean="0"/>
              <a:t>Всего приняли участие 761 человек.</a:t>
            </a:r>
          </a:p>
          <a:p>
            <a:pPr algn="just"/>
            <a:r>
              <a:rPr lang="ru-RU" sz="1400" dirty="0" smtClean="0"/>
              <a:t>Выявлен абсолютный победитель, набравших 25 баллов из 25. </a:t>
            </a:r>
          </a:p>
          <a:p>
            <a:pPr algn="just"/>
            <a:r>
              <a:rPr lang="en-US" sz="1400" dirty="0" smtClean="0">
                <a:hlinkClick r:id="rId5"/>
              </a:rPr>
              <a:t>https://namlib.ru/ulusnyj-diktant-pobedy-sostoyalsya/</a:t>
            </a:r>
            <a:r>
              <a:rPr lang="ru-RU" sz="1400" dirty="0" smtClean="0"/>
              <a:t> </a:t>
            </a:r>
          </a:p>
          <a:p>
            <a:endParaRPr lang="ru-RU" b="1" dirty="0"/>
          </a:p>
        </p:txBody>
      </p:sp>
      <p:pic>
        <p:nvPicPr>
          <p:cNvPr id="18" name="Объект 5"/>
          <p:cNvPicPr>
            <a:picLocks noGrp="1" noChangeAspect="1"/>
          </p:cNvPicPr>
          <p:nvPr>
            <p:ph sz="quarter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920" y="2370720"/>
            <a:ext cx="6134105" cy="3505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281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3742268" y="2438399"/>
            <a:ext cx="6189132" cy="434340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-15026"/>
            <a:ext cx="12192000" cy="206396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44804" y="292872"/>
            <a:ext cx="1434187" cy="1462249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0830462"/>
              </a:avLst>
            </a:prstTxWarp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 МБУ «</a:t>
            </a:r>
            <a:r>
              <a:rPr lang="ru-RU" sz="4400" dirty="0" err="1" smtClean="0">
                <a:solidFill>
                  <a:schemeClr val="bg1"/>
                </a:solidFill>
                <a:latin typeface="Calibri" panose="020F0502020204030204"/>
              </a:rPr>
              <a:t>Намская</a:t>
            </a:r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централизованная библиотечная система»</a:t>
            </a:r>
            <a:endParaRPr lang="ru-RU" sz="4400" dirty="0">
              <a:solidFill>
                <a:schemeClr val="bg1"/>
              </a:solidFill>
              <a:latin typeface="Calibri" panose="020F0502020204030204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90080" y="364878"/>
            <a:ext cx="1338014" cy="1345270"/>
            <a:chOff x="464214" y="404159"/>
            <a:chExt cx="1220856" cy="121500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1" b="14568"/>
            <a:stretch>
              <a:fillRect/>
            </a:stretch>
          </p:blipFill>
          <p:spPr>
            <a:xfrm>
              <a:off x="464214" y="404159"/>
              <a:ext cx="1220856" cy="1215000"/>
            </a:xfrm>
            <a:custGeom>
              <a:avLst/>
              <a:gdLst>
                <a:gd name="connsiteX0" fmla="*/ 1876500 w 3753000"/>
                <a:gd name="connsiteY0" fmla="*/ 0 h 3735000"/>
                <a:gd name="connsiteX1" fmla="*/ 3753000 w 3753000"/>
                <a:gd name="connsiteY1" fmla="*/ 1867500 h 3735000"/>
                <a:gd name="connsiteX2" fmla="*/ 1876500 w 3753000"/>
                <a:gd name="connsiteY2" fmla="*/ 3735000 h 3735000"/>
                <a:gd name="connsiteX3" fmla="*/ 0 w 3753000"/>
                <a:gd name="connsiteY3" fmla="*/ 1867500 h 3735000"/>
                <a:gd name="connsiteX4" fmla="*/ 1876500 w 3753000"/>
                <a:gd name="connsiteY4" fmla="*/ 0 h 37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000" h="3735000">
                  <a:moveTo>
                    <a:pt x="1876500" y="0"/>
                  </a:moveTo>
                  <a:cubicBezTo>
                    <a:pt x="2912862" y="0"/>
                    <a:pt x="3753000" y="836108"/>
                    <a:pt x="3753000" y="1867500"/>
                  </a:cubicBezTo>
                  <a:cubicBezTo>
                    <a:pt x="3753000" y="2898892"/>
                    <a:pt x="2912862" y="3735000"/>
                    <a:pt x="1876500" y="3735000"/>
                  </a:cubicBezTo>
                  <a:cubicBezTo>
                    <a:pt x="840138" y="3735000"/>
                    <a:pt x="0" y="2898892"/>
                    <a:pt x="0" y="1867500"/>
                  </a:cubicBezTo>
                  <a:cubicBezTo>
                    <a:pt x="0" y="836108"/>
                    <a:pt x="840138" y="0"/>
                    <a:pt x="1876500" y="0"/>
                  </a:cubicBezTo>
                  <a:close/>
                </a:path>
              </a:pathLst>
            </a:cu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05" y="542673"/>
              <a:ext cx="668073" cy="945000"/>
            </a:xfrm>
            <a:prstGeom prst="rect">
              <a:avLst/>
            </a:prstGeom>
          </p:spPr>
        </p:pic>
      </p:grpSp>
      <p:sp>
        <p:nvSpPr>
          <p:cNvPr id="16" name="Ромб 15"/>
          <p:cNvSpPr/>
          <p:nvPr/>
        </p:nvSpPr>
        <p:spPr>
          <a:xfrm>
            <a:off x="-1753524" y="4372525"/>
            <a:ext cx="2581505" cy="2642764"/>
          </a:xfrm>
          <a:prstGeom prst="diamond">
            <a:avLst/>
          </a:prstGeom>
          <a:solidFill>
            <a:srgbClr val="C0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омб 16"/>
          <p:cNvSpPr/>
          <p:nvPr/>
        </p:nvSpPr>
        <p:spPr>
          <a:xfrm>
            <a:off x="-72132" y="6140547"/>
            <a:ext cx="1800226" cy="1749484"/>
          </a:xfrm>
          <a:prstGeom prst="diamond">
            <a:avLst/>
          </a:prstGeom>
          <a:solidFill>
            <a:srgbClr val="50AA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8225" y="306760"/>
            <a:ext cx="8669611" cy="132556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Улусный диктант Победы «История моего улуса, моей республики в истории Великой Победы»</a:t>
            </a:r>
            <a:endParaRPr lang="ru-RU" sz="2800" dirty="0">
              <a:solidFill>
                <a:schemeClr val="bg1"/>
              </a:solidFill>
              <a:latin typeface="Evolventa" panose="020B0502020202020204" pitchFamily="34" charset="0"/>
            </a:endParaRPr>
          </a:p>
        </p:txBody>
      </p:sp>
      <p:pic>
        <p:nvPicPr>
          <p:cNvPr id="15" name="Объект 6"/>
          <p:cNvPicPr>
            <a:picLocks noGrp="1" noChangeAspect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991" y="2133804"/>
            <a:ext cx="4234088" cy="1957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396" y="2138218"/>
            <a:ext cx="3186353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991" y="4237756"/>
            <a:ext cx="4233664" cy="2381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590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15026"/>
            <a:ext cx="5291667" cy="687302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44804" y="292872"/>
            <a:ext cx="1434187" cy="1462249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0830462"/>
              </a:avLst>
            </a:prstTxWarp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 МБУ «</a:t>
            </a:r>
            <a:r>
              <a:rPr lang="ru-RU" sz="4400" dirty="0" err="1" smtClean="0">
                <a:solidFill>
                  <a:schemeClr val="bg1"/>
                </a:solidFill>
                <a:latin typeface="Calibri" panose="020F0502020204030204"/>
              </a:rPr>
              <a:t>Намская</a:t>
            </a:r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централизованная библиотечная система»</a:t>
            </a:r>
            <a:endParaRPr lang="ru-RU" sz="4400" dirty="0">
              <a:solidFill>
                <a:schemeClr val="bg1"/>
              </a:solidFill>
              <a:latin typeface="Calibri" panose="020F0502020204030204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90080" y="364878"/>
            <a:ext cx="1338014" cy="1345270"/>
            <a:chOff x="464214" y="404159"/>
            <a:chExt cx="1220856" cy="121500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1" b="14568"/>
            <a:stretch>
              <a:fillRect/>
            </a:stretch>
          </p:blipFill>
          <p:spPr>
            <a:xfrm>
              <a:off x="464214" y="404159"/>
              <a:ext cx="1220856" cy="1215000"/>
            </a:xfrm>
            <a:custGeom>
              <a:avLst/>
              <a:gdLst>
                <a:gd name="connsiteX0" fmla="*/ 1876500 w 3753000"/>
                <a:gd name="connsiteY0" fmla="*/ 0 h 3735000"/>
                <a:gd name="connsiteX1" fmla="*/ 3753000 w 3753000"/>
                <a:gd name="connsiteY1" fmla="*/ 1867500 h 3735000"/>
                <a:gd name="connsiteX2" fmla="*/ 1876500 w 3753000"/>
                <a:gd name="connsiteY2" fmla="*/ 3735000 h 3735000"/>
                <a:gd name="connsiteX3" fmla="*/ 0 w 3753000"/>
                <a:gd name="connsiteY3" fmla="*/ 1867500 h 3735000"/>
                <a:gd name="connsiteX4" fmla="*/ 1876500 w 3753000"/>
                <a:gd name="connsiteY4" fmla="*/ 0 h 37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000" h="3735000">
                  <a:moveTo>
                    <a:pt x="1876500" y="0"/>
                  </a:moveTo>
                  <a:cubicBezTo>
                    <a:pt x="2912862" y="0"/>
                    <a:pt x="3753000" y="836108"/>
                    <a:pt x="3753000" y="1867500"/>
                  </a:cubicBezTo>
                  <a:cubicBezTo>
                    <a:pt x="3753000" y="2898892"/>
                    <a:pt x="2912862" y="3735000"/>
                    <a:pt x="1876500" y="3735000"/>
                  </a:cubicBezTo>
                  <a:cubicBezTo>
                    <a:pt x="840138" y="3735000"/>
                    <a:pt x="0" y="2898892"/>
                    <a:pt x="0" y="1867500"/>
                  </a:cubicBezTo>
                  <a:cubicBezTo>
                    <a:pt x="0" y="836108"/>
                    <a:pt x="840138" y="0"/>
                    <a:pt x="1876500" y="0"/>
                  </a:cubicBezTo>
                  <a:close/>
                </a:path>
              </a:pathLst>
            </a:cu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05" y="542673"/>
              <a:ext cx="668073" cy="945000"/>
            </a:xfrm>
            <a:prstGeom prst="rect">
              <a:avLst/>
            </a:prstGeom>
          </p:spPr>
        </p:pic>
      </p:grpSp>
      <p:sp>
        <p:nvSpPr>
          <p:cNvPr id="16" name="Ромб 15"/>
          <p:cNvSpPr/>
          <p:nvPr/>
        </p:nvSpPr>
        <p:spPr>
          <a:xfrm>
            <a:off x="9888143" y="3340494"/>
            <a:ext cx="2581505" cy="2642764"/>
          </a:xfrm>
          <a:prstGeom prst="diamond">
            <a:avLst/>
          </a:prstGeom>
          <a:solidFill>
            <a:srgbClr val="C0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омб 16"/>
          <p:cNvSpPr/>
          <p:nvPr/>
        </p:nvSpPr>
        <p:spPr>
          <a:xfrm>
            <a:off x="11569535" y="5108516"/>
            <a:ext cx="1800226" cy="1749484"/>
          </a:xfrm>
          <a:prstGeom prst="diamond">
            <a:avLst/>
          </a:prstGeom>
          <a:solidFill>
            <a:srgbClr val="50AA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6943" y="306760"/>
            <a:ext cx="6533324" cy="1325563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Evolventa" panose="020B0502020202020204" pitchFamily="34" charset="0"/>
              </a:rPr>
              <a:t>Присвоение имени Анны Парниковой-</a:t>
            </a:r>
            <a:r>
              <a:rPr lang="ru-RU" sz="2800" dirty="0" err="1" smtClean="0">
                <a:latin typeface="Evolventa" panose="020B0502020202020204" pitchFamily="34" charset="0"/>
              </a:rPr>
              <a:t>Сабарай</a:t>
            </a:r>
            <a:r>
              <a:rPr lang="ru-RU" sz="2800" dirty="0" smtClean="0">
                <a:latin typeface="Evolventa" panose="020B0502020202020204" pitchFamily="34" charset="0"/>
              </a:rPr>
              <a:t> </a:t>
            </a:r>
            <a:r>
              <a:rPr lang="ru-RU" sz="2800" dirty="0" err="1" smtClean="0">
                <a:latin typeface="Evolventa" panose="020B0502020202020204" pitchFamily="34" charset="0"/>
              </a:rPr>
              <a:t>Илгэ</a:t>
            </a:r>
            <a:r>
              <a:rPr lang="ru-RU" sz="2800" dirty="0" smtClean="0">
                <a:latin typeface="Evolventa" panose="020B0502020202020204" pitchFamily="34" charset="0"/>
              </a:rPr>
              <a:t> Партизанской сельской библиотеке</a:t>
            </a:r>
            <a:endParaRPr lang="ru-RU" sz="2800" dirty="0">
              <a:solidFill>
                <a:schemeClr val="bg1"/>
              </a:solidFill>
              <a:latin typeface="Evolventa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0081" y="2353552"/>
            <a:ext cx="35723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</a:rPr>
              <a:t>Мероприятие прошло в торжественной обстановке, с приглашением почетных гостей и членов литературного общества «</a:t>
            </a:r>
            <a:r>
              <a:rPr lang="ru-RU" dirty="0" err="1" smtClean="0">
                <a:solidFill>
                  <a:schemeClr val="bg1"/>
                </a:solidFill>
              </a:rPr>
              <a:t>Отуу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уота</a:t>
            </a:r>
            <a:r>
              <a:rPr lang="ru-RU" dirty="0" smtClean="0">
                <a:solidFill>
                  <a:schemeClr val="bg1"/>
                </a:solidFill>
              </a:rPr>
              <a:t>». </a:t>
            </a:r>
          </a:p>
          <a:p>
            <a:pPr algn="just"/>
            <a:r>
              <a:rPr lang="en-US" dirty="0" smtClean="0">
                <a:solidFill>
                  <a:schemeClr val="bg1"/>
                </a:solidFill>
                <a:effectLst>
                  <a:glow rad="50800">
                    <a:schemeClr val="bg1">
                      <a:alpha val="60000"/>
                    </a:schemeClr>
                  </a:glow>
                </a:effectLst>
                <a:hlinkClick r:id="rId5"/>
              </a:rPr>
              <a:t>https://namlib.ru/miigitten-tuoh-orduoj-ho%d2%bboonnorum-min-kennibitten-tuoh-tyynnaah-haalyaj-iejiilerimanna-parnikova-sabaraj-ilge/</a:t>
            </a:r>
            <a:r>
              <a:rPr lang="ru-RU" dirty="0" smtClean="0">
                <a:solidFill>
                  <a:schemeClr val="bg1"/>
                </a:solidFill>
                <a:effectLst>
                  <a:glow rad="50800">
                    <a:schemeClr val="bg1">
                      <a:alpha val="60000"/>
                    </a:schemeClr>
                  </a:glow>
                </a:effectLst>
              </a:rPr>
              <a:t> </a:t>
            </a:r>
            <a:endParaRPr lang="ru-RU" dirty="0">
              <a:solidFill>
                <a:schemeClr val="bg1"/>
              </a:solidFill>
              <a:effectLst>
                <a:glow rad="508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8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021" y="1887802"/>
            <a:ext cx="7167048" cy="4095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501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8468"/>
            <a:ext cx="5291667" cy="686646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44804" y="292872"/>
            <a:ext cx="1434187" cy="1462249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0830462"/>
              </a:avLst>
            </a:prstTxWarp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 МБУ «</a:t>
            </a:r>
            <a:r>
              <a:rPr lang="ru-RU" sz="4400" dirty="0" err="1" smtClean="0">
                <a:solidFill>
                  <a:schemeClr val="bg1"/>
                </a:solidFill>
                <a:latin typeface="Calibri" panose="020F0502020204030204"/>
              </a:rPr>
              <a:t>Намская</a:t>
            </a:r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централизованная библиотечная система»</a:t>
            </a:r>
            <a:endParaRPr lang="ru-RU" sz="4400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63782" y="1988990"/>
            <a:ext cx="11028218" cy="48690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омб 15"/>
          <p:cNvSpPr/>
          <p:nvPr/>
        </p:nvSpPr>
        <p:spPr>
          <a:xfrm>
            <a:off x="-1015990" y="5215453"/>
            <a:ext cx="2581505" cy="2642764"/>
          </a:xfrm>
          <a:prstGeom prst="diamond">
            <a:avLst/>
          </a:prstGeom>
          <a:solidFill>
            <a:srgbClr val="C0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390080" y="364878"/>
            <a:ext cx="1338014" cy="1345270"/>
            <a:chOff x="464214" y="404159"/>
            <a:chExt cx="1220856" cy="121500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1" b="14568"/>
            <a:stretch>
              <a:fillRect/>
            </a:stretch>
          </p:blipFill>
          <p:spPr>
            <a:xfrm>
              <a:off x="464214" y="404159"/>
              <a:ext cx="1220856" cy="1215000"/>
            </a:xfrm>
            <a:custGeom>
              <a:avLst/>
              <a:gdLst>
                <a:gd name="connsiteX0" fmla="*/ 1876500 w 3753000"/>
                <a:gd name="connsiteY0" fmla="*/ 0 h 3735000"/>
                <a:gd name="connsiteX1" fmla="*/ 3753000 w 3753000"/>
                <a:gd name="connsiteY1" fmla="*/ 1867500 h 3735000"/>
                <a:gd name="connsiteX2" fmla="*/ 1876500 w 3753000"/>
                <a:gd name="connsiteY2" fmla="*/ 3735000 h 3735000"/>
                <a:gd name="connsiteX3" fmla="*/ 0 w 3753000"/>
                <a:gd name="connsiteY3" fmla="*/ 1867500 h 3735000"/>
                <a:gd name="connsiteX4" fmla="*/ 1876500 w 3753000"/>
                <a:gd name="connsiteY4" fmla="*/ 0 h 37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000" h="3735000">
                  <a:moveTo>
                    <a:pt x="1876500" y="0"/>
                  </a:moveTo>
                  <a:cubicBezTo>
                    <a:pt x="2912862" y="0"/>
                    <a:pt x="3753000" y="836108"/>
                    <a:pt x="3753000" y="1867500"/>
                  </a:cubicBezTo>
                  <a:cubicBezTo>
                    <a:pt x="3753000" y="2898892"/>
                    <a:pt x="2912862" y="3735000"/>
                    <a:pt x="1876500" y="3735000"/>
                  </a:cubicBezTo>
                  <a:cubicBezTo>
                    <a:pt x="840138" y="3735000"/>
                    <a:pt x="0" y="2898892"/>
                    <a:pt x="0" y="1867500"/>
                  </a:cubicBezTo>
                  <a:cubicBezTo>
                    <a:pt x="0" y="836108"/>
                    <a:pt x="840138" y="0"/>
                    <a:pt x="1876500" y="0"/>
                  </a:cubicBezTo>
                  <a:close/>
                </a:path>
              </a:pathLst>
            </a:cu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05" y="542673"/>
              <a:ext cx="668073" cy="945000"/>
            </a:xfrm>
            <a:prstGeom prst="rect">
              <a:avLst/>
            </a:prstGeom>
          </p:spPr>
        </p:pic>
      </p:grpSp>
      <p:sp>
        <p:nvSpPr>
          <p:cNvPr id="17" name="Ромб 16"/>
          <p:cNvSpPr/>
          <p:nvPr/>
        </p:nvSpPr>
        <p:spPr>
          <a:xfrm>
            <a:off x="11163135" y="443383"/>
            <a:ext cx="1800226" cy="1749484"/>
          </a:xfrm>
          <a:prstGeom prst="diamond">
            <a:avLst/>
          </a:prstGeom>
          <a:solidFill>
            <a:srgbClr val="50AA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94582" y="273607"/>
            <a:ext cx="6533324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Evolventa" panose="020B0502020202020204" pitchFamily="34" charset="0"/>
              </a:rPr>
              <a:t>Ежегодная традиционная акция «БиблиоНочь-2025»</a:t>
            </a:r>
            <a:endParaRPr lang="ru-RU" sz="2800" dirty="0">
              <a:latin typeface="Evolventa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41537" y="2362643"/>
            <a:ext cx="505816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Эта акция является обязательной для </a:t>
            </a:r>
            <a:r>
              <a:rPr lang="ru-RU" dirty="0" err="1" smtClean="0"/>
              <a:t>Намской</a:t>
            </a:r>
            <a:r>
              <a:rPr lang="ru-RU" dirty="0" smtClean="0"/>
              <a:t> библиотеки и за годы участия стала обязательным мероприятием для наших читателей. Ежегодно охват населения мероприятиями </a:t>
            </a:r>
            <a:r>
              <a:rPr lang="ru-RU" dirty="0" err="1" smtClean="0"/>
              <a:t>Библионочи</a:t>
            </a:r>
            <a:r>
              <a:rPr lang="ru-RU" dirty="0" smtClean="0"/>
              <a:t> составляет более 300 человек. В 2025 году акция прошла под единым девизом «</a:t>
            </a:r>
            <a:r>
              <a:rPr lang="ru-RU" dirty="0" err="1" smtClean="0"/>
              <a:t>СВОи</a:t>
            </a:r>
            <a:r>
              <a:rPr lang="ru-RU" dirty="0" smtClean="0"/>
              <a:t> герои». Были проведены презентация книг, встреча с интересным человеком, увлекательные мастер-классы, оживление фотографий при помощи ИИ, проведена историческая </a:t>
            </a:r>
            <a:r>
              <a:rPr lang="ru-RU" dirty="0" err="1" smtClean="0"/>
              <a:t>квиз</a:t>
            </a:r>
            <a:r>
              <a:rPr lang="ru-RU" dirty="0" smtClean="0"/>
              <a:t>-игра «Дорогами Победы», а так же для всех посетителей работало кафе «Почитаем! Поедим!». </a:t>
            </a:r>
          </a:p>
          <a:p>
            <a:pPr algn="just"/>
            <a:r>
              <a:rPr lang="en-US" dirty="0" smtClean="0">
                <a:hlinkClick r:id="rId5"/>
              </a:rPr>
              <a:t>https://namlib.ru/biblionoch-2025/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5" name="Объект 5"/>
          <p:cNvPicPr>
            <a:picLocks noGrp="1" noChangeAspect="1"/>
          </p:cNvPicPr>
          <p:nvPr>
            <p:ph sz="quarter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82" y="2830895"/>
            <a:ext cx="5385453" cy="3077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116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15026"/>
            <a:ext cx="2150533" cy="687302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44804" y="292872"/>
            <a:ext cx="1434187" cy="1462249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0830462"/>
              </a:avLst>
            </a:prstTxWarp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 МБУ «</a:t>
            </a:r>
            <a:r>
              <a:rPr lang="ru-RU" sz="4400" dirty="0" err="1" smtClean="0">
                <a:solidFill>
                  <a:schemeClr val="bg1"/>
                </a:solidFill>
                <a:latin typeface="Calibri" panose="020F0502020204030204"/>
              </a:rPr>
              <a:t>Намская</a:t>
            </a:r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централизованная библиотечная система»</a:t>
            </a:r>
            <a:endParaRPr lang="ru-RU" sz="4400" dirty="0">
              <a:solidFill>
                <a:schemeClr val="bg1"/>
              </a:solidFill>
              <a:latin typeface="Calibri" panose="020F0502020204030204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90080" y="364878"/>
            <a:ext cx="1338014" cy="1345270"/>
            <a:chOff x="464214" y="404159"/>
            <a:chExt cx="1220856" cy="121500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1" b="14568"/>
            <a:stretch>
              <a:fillRect/>
            </a:stretch>
          </p:blipFill>
          <p:spPr>
            <a:xfrm>
              <a:off x="464214" y="404159"/>
              <a:ext cx="1220856" cy="1215000"/>
            </a:xfrm>
            <a:custGeom>
              <a:avLst/>
              <a:gdLst>
                <a:gd name="connsiteX0" fmla="*/ 1876500 w 3753000"/>
                <a:gd name="connsiteY0" fmla="*/ 0 h 3735000"/>
                <a:gd name="connsiteX1" fmla="*/ 3753000 w 3753000"/>
                <a:gd name="connsiteY1" fmla="*/ 1867500 h 3735000"/>
                <a:gd name="connsiteX2" fmla="*/ 1876500 w 3753000"/>
                <a:gd name="connsiteY2" fmla="*/ 3735000 h 3735000"/>
                <a:gd name="connsiteX3" fmla="*/ 0 w 3753000"/>
                <a:gd name="connsiteY3" fmla="*/ 1867500 h 3735000"/>
                <a:gd name="connsiteX4" fmla="*/ 1876500 w 3753000"/>
                <a:gd name="connsiteY4" fmla="*/ 0 h 37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000" h="3735000">
                  <a:moveTo>
                    <a:pt x="1876500" y="0"/>
                  </a:moveTo>
                  <a:cubicBezTo>
                    <a:pt x="2912862" y="0"/>
                    <a:pt x="3753000" y="836108"/>
                    <a:pt x="3753000" y="1867500"/>
                  </a:cubicBezTo>
                  <a:cubicBezTo>
                    <a:pt x="3753000" y="2898892"/>
                    <a:pt x="2912862" y="3735000"/>
                    <a:pt x="1876500" y="3735000"/>
                  </a:cubicBezTo>
                  <a:cubicBezTo>
                    <a:pt x="840138" y="3735000"/>
                    <a:pt x="0" y="2898892"/>
                    <a:pt x="0" y="1867500"/>
                  </a:cubicBezTo>
                  <a:cubicBezTo>
                    <a:pt x="0" y="836108"/>
                    <a:pt x="840138" y="0"/>
                    <a:pt x="1876500" y="0"/>
                  </a:cubicBezTo>
                  <a:close/>
                </a:path>
              </a:pathLst>
            </a:cu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05" y="542673"/>
              <a:ext cx="668073" cy="945000"/>
            </a:xfrm>
            <a:prstGeom prst="rect">
              <a:avLst/>
            </a:prstGeom>
          </p:spPr>
        </p:pic>
      </p:grpSp>
      <p:sp>
        <p:nvSpPr>
          <p:cNvPr id="16" name="Ромб 15"/>
          <p:cNvSpPr/>
          <p:nvPr/>
        </p:nvSpPr>
        <p:spPr>
          <a:xfrm>
            <a:off x="-1290753" y="2430248"/>
            <a:ext cx="2581505" cy="2642764"/>
          </a:xfrm>
          <a:prstGeom prst="diamond">
            <a:avLst/>
          </a:prstGeom>
          <a:solidFill>
            <a:srgbClr val="C0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омб 16"/>
          <p:cNvSpPr/>
          <p:nvPr/>
        </p:nvSpPr>
        <p:spPr>
          <a:xfrm>
            <a:off x="39479" y="4571338"/>
            <a:ext cx="1800226" cy="1749484"/>
          </a:xfrm>
          <a:prstGeom prst="diamond">
            <a:avLst/>
          </a:prstGeom>
          <a:solidFill>
            <a:srgbClr val="50AA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7290" y="176446"/>
            <a:ext cx="6374910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Evolventa" panose="020B0502020202020204" pitchFamily="34" charset="0"/>
              </a:rPr>
              <a:t>Ежегодная традиционная акция «БиблиоНочь-2025»</a:t>
            </a:r>
            <a:endParaRPr lang="ru-RU" sz="2800" dirty="0">
              <a:latin typeface="Evolventa" panose="020B0502020202020204" pitchFamily="34" charset="0"/>
            </a:endParaRPr>
          </a:p>
        </p:txBody>
      </p:sp>
      <p:pic>
        <p:nvPicPr>
          <p:cNvPr id="15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100" y="1316913"/>
            <a:ext cx="3962400" cy="1785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Объект 6"/>
          <p:cNvPicPr>
            <a:picLocks noGrp="1" noChangeAspect="1"/>
          </p:cNvPicPr>
          <p:nvPr>
            <p:ph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290" y="1781409"/>
            <a:ext cx="4784669" cy="2155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415" y="4267791"/>
            <a:ext cx="3962544" cy="1831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100" y="3437466"/>
            <a:ext cx="4501949" cy="2028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228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15026"/>
            <a:ext cx="2150533" cy="687302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44804" y="292872"/>
            <a:ext cx="1434187" cy="1462249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0830462"/>
              </a:avLst>
            </a:prstTxWarp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 МБУ «</a:t>
            </a:r>
            <a:r>
              <a:rPr lang="ru-RU" sz="4400" dirty="0" err="1" smtClean="0">
                <a:solidFill>
                  <a:schemeClr val="bg1"/>
                </a:solidFill>
                <a:latin typeface="Calibri" panose="020F0502020204030204"/>
              </a:rPr>
              <a:t>Намская</a:t>
            </a:r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централизованная библиотечная система»</a:t>
            </a:r>
            <a:endParaRPr lang="ru-RU" sz="4400" dirty="0">
              <a:solidFill>
                <a:schemeClr val="bg1"/>
              </a:solidFill>
              <a:latin typeface="Calibri" panose="020F0502020204030204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90080" y="364878"/>
            <a:ext cx="1338014" cy="1345270"/>
            <a:chOff x="464214" y="404159"/>
            <a:chExt cx="1220856" cy="121500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1" b="14568"/>
            <a:stretch>
              <a:fillRect/>
            </a:stretch>
          </p:blipFill>
          <p:spPr>
            <a:xfrm>
              <a:off x="464214" y="404159"/>
              <a:ext cx="1220856" cy="1215000"/>
            </a:xfrm>
            <a:custGeom>
              <a:avLst/>
              <a:gdLst>
                <a:gd name="connsiteX0" fmla="*/ 1876500 w 3753000"/>
                <a:gd name="connsiteY0" fmla="*/ 0 h 3735000"/>
                <a:gd name="connsiteX1" fmla="*/ 3753000 w 3753000"/>
                <a:gd name="connsiteY1" fmla="*/ 1867500 h 3735000"/>
                <a:gd name="connsiteX2" fmla="*/ 1876500 w 3753000"/>
                <a:gd name="connsiteY2" fmla="*/ 3735000 h 3735000"/>
                <a:gd name="connsiteX3" fmla="*/ 0 w 3753000"/>
                <a:gd name="connsiteY3" fmla="*/ 1867500 h 3735000"/>
                <a:gd name="connsiteX4" fmla="*/ 1876500 w 3753000"/>
                <a:gd name="connsiteY4" fmla="*/ 0 h 37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000" h="3735000">
                  <a:moveTo>
                    <a:pt x="1876500" y="0"/>
                  </a:moveTo>
                  <a:cubicBezTo>
                    <a:pt x="2912862" y="0"/>
                    <a:pt x="3753000" y="836108"/>
                    <a:pt x="3753000" y="1867500"/>
                  </a:cubicBezTo>
                  <a:cubicBezTo>
                    <a:pt x="3753000" y="2898892"/>
                    <a:pt x="2912862" y="3735000"/>
                    <a:pt x="1876500" y="3735000"/>
                  </a:cubicBezTo>
                  <a:cubicBezTo>
                    <a:pt x="840138" y="3735000"/>
                    <a:pt x="0" y="2898892"/>
                    <a:pt x="0" y="1867500"/>
                  </a:cubicBezTo>
                  <a:cubicBezTo>
                    <a:pt x="0" y="836108"/>
                    <a:pt x="840138" y="0"/>
                    <a:pt x="1876500" y="0"/>
                  </a:cubicBezTo>
                  <a:close/>
                </a:path>
              </a:pathLst>
            </a:cu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05" y="542673"/>
              <a:ext cx="668073" cy="945000"/>
            </a:xfrm>
            <a:prstGeom prst="rect">
              <a:avLst/>
            </a:prstGeom>
          </p:spPr>
        </p:pic>
      </p:grpSp>
      <p:sp>
        <p:nvSpPr>
          <p:cNvPr id="16" name="Ромб 15"/>
          <p:cNvSpPr/>
          <p:nvPr/>
        </p:nvSpPr>
        <p:spPr>
          <a:xfrm>
            <a:off x="7984480" y="-1336408"/>
            <a:ext cx="2581505" cy="2642764"/>
          </a:xfrm>
          <a:prstGeom prst="diamond">
            <a:avLst/>
          </a:prstGeom>
          <a:solidFill>
            <a:srgbClr val="C0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омб 16"/>
          <p:cNvSpPr/>
          <p:nvPr/>
        </p:nvSpPr>
        <p:spPr>
          <a:xfrm>
            <a:off x="10274529" y="-297544"/>
            <a:ext cx="1756577" cy="1749484"/>
          </a:xfrm>
          <a:prstGeom prst="diamond">
            <a:avLst/>
          </a:prstGeom>
          <a:solidFill>
            <a:srgbClr val="50AA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3448" y="239001"/>
            <a:ext cx="6374910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Evolventa" panose="020B0502020202020204" pitchFamily="34" charset="0"/>
              </a:rPr>
              <a:t>I семейный патриотический фестиваль «НАМFEST-2025»</a:t>
            </a:r>
            <a:endParaRPr lang="ru-RU" sz="2800" dirty="0">
              <a:latin typeface="Evolventa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64684" y="1710148"/>
            <a:ext cx="523963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Проведен на стадионе РСДЮСШ им. </a:t>
            </a:r>
            <a:r>
              <a:rPr lang="ru-RU" dirty="0" err="1" smtClean="0"/>
              <a:t>Н.Тимофеева</a:t>
            </a:r>
            <a:r>
              <a:rPr lang="ru-RU" dirty="0" smtClean="0"/>
              <a:t>. Организаторы подготовили множество сюрпризов и развлечений для ребят всех возрастов. </a:t>
            </a:r>
          </a:p>
          <a:p>
            <a:pPr algn="just"/>
            <a:r>
              <a:rPr lang="ru-RU" dirty="0" smtClean="0"/>
              <a:t>Организованы работа Палаточного городка, мастер-классы для детей, для родителей, интеллектуальные игры, КВИЗ-игры, арт-терапевтическое занятие для детей, настольные игры, выставка-продажа детских изданий и игрушек, </a:t>
            </a:r>
            <a:r>
              <a:rPr lang="ru-RU" dirty="0" err="1" smtClean="0"/>
              <a:t>аквагрим</a:t>
            </a:r>
            <a:r>
              <a:rPr lang="ru-RU" dirty="0" smtClean="0"/>
              <a:t>, рисунок на асфальте, надувные игровые площадки, фотозоны.</a:t>
            </a:r>
          </a:p>
          <a:p>
            <a:pPr algn="just"/>
            <a:r>
              <a:rPr lang="ru-RU" dirty="0" smtClean="0"/>
              <a:t>Эффектным финалом фестиваля стала пенная вечеринка, подарившая множество положительных эмоций всем участникам. </a:t>
            </a:r>
          </a:p>
          <a:p>
            <a:pPr algn="just"/>
            <a:r>
              <a:rPr lang="en-US" dirty="0" smtClean="0">
                <a:hlinkClick r:id="rId5"/>
              </a:rPr>
              <a:t>https://bibliodeti.namlib.ru/festival-namfest-2025-ves-mir-eto-my/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8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66" y="2086450"/>
            <a:ext cx="5028946" cy="3771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642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15026"/>
            <a:ext cx="2150533" cy="687302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44804" y="292872"/>
            <a:ext cx="1434187" cy="1462249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0830462"/>
              </a:avLst>
            </a:prstTxWarp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 МБУ «</a:t>
            </a:r>
            <a:r>
              <a:rPr lang="ru-RU" sz="4400" dirty="0" err="1" smtClean="0">
                <a:solidFill>
                  <a:schemeClr val="bg1"/>
                </a:solidFill>
                <a:latin typeface="Calibri" panose="020F0502020204030204"/>
              </a:rPr>
              <a:t>Намская</a:t>
            </a:r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централизованная библиотечная система»</a:t>
            </a:r>
            <a:endParaRPr lang="ru-RU" sz="4400" dirty="0">
              <a:solidFill>
                <a:schemeClr val="bg1"/>
              </a:solidFill>
              <a:latin typeface="Calibri" panose="020F0502020204030204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90080" y="364878"/>
            <a:ext cx="1338014" cy="1345270"/>
            <a:chOff x="464214" y="404159"/>
            <a:chExt cx="1220856" cy="121500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1" b="14568"/>
            <a:stretch>
              <a:fillRect/>
            </a:stretch>
          </p:blipFill>
          <p:spPr>
            <a:xfrm>
              <a:off x="464214" y="404159"/>
              <a:ext cx="1220856" cy="1215000"/>
            </a:xfrm>
            <a:custGeom>
              <a:avLst/>
              <a:gdLst>
                <a:gd name="connsiteX0" fmla="*/ 1876500 w 3753000"/>
                <a:gd name="connsiteY0" fmla="*/ 0 h 3735000"/>
                <a:gd name="connsiteX1" fmla="*/ 3753000 w 3753000"/>
                <a:gd name="connsiteY1" fmla="*/ 1867500 h 3735000"/>
                <a:gd name="connsiteX2" fmla="*/ 1876500 w 3753000"/>
                <a:gd name="connsiteY2" fmla="*/ 3735000 h 3735000"/>
                <a:gd name="connsiteX3" fmla="*/ 0 w 3753000"/>
                <a:gd name="connsiteY3" fmla="*/ 1867500 h 3735000"/>
                <a:gd name="connsiteX4" fmla="*/ 1876500 w 3753000"/>
                <a:gd name="connsiteY4" fmla="*/ 0 h 37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000" h="3735000">
                  <a:moveTo>
                    <a:pt x="1876500" y="0"/>
                  </a:moveTo>
                  <a:cubicBezTo>
                    <a:pt x="2912862" y="0"/>
                    <a:pt x="3753000" y="836108"/>
                    <a:pt x="3753000" y="1867500"/>
                  </a:cubicBezTo>
                  <a:cubicBezTo>
                    <a:pt x="3753000" y="2898892"/>
                    <a:pt x="2912862" y="3735000"/>
                    <a:pt x="1876500" y="3735000"/>
                  </a:cubicBezTo>
                  <a:cubicBezTo>
                    <a:pt x="840138" y="3735000"/>
                    <a:pt x="0" y="2898892"/>
                    <a:pt x="0" y="1867500"/>
                  </a:cubicBezTo>
                  <a:cubicBezTo>
                    <a:pt x="0" y="836108"/>
                    <a:pt x="840138" y="0"/>
                    <a:pt x="1876500" y="0"/>
                  </a:cubicBezTo>
                  <a:close/>
                </a:path>
              </a:pathLst>
            </a:cu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05" y="542673"/>
              <a:ext cx="668073" cy="945000"/>
            </a:xfrm>
            <a:prstGeom prst="rect">
              <a:avLst/>
            </a:prstGeom>
          </p:spPr>
        </p:pic>
      </p:grpSp>
      <p:sp>
        <p:nvSpPr>
          <p:cNvPr id="16" name="Ромб 15"/>
          <p:cNvSpPr/>
          <p:nvPr/>
        </p:nvSpPr>
        <p:spPr>
          <a:xfrm>
            <a:off x="8983776" y="4123959"/>
            <a:ext cx="2581505" cy="2642764"/>
          </a:xfrm>
          <a:prstGeom prst="diamond">
            <a:avLst/>
          </a:prstGeom>
          <a:solidFill>
            <a:srgbClr val="C0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омб 16"/>
          <p:cNvSpPr/>
          <p:nvPr/>
        </p:nvSpPr>
        <p:spPr>
          <a:xfrm>
            <a:off x="11123007" y="3695857"/>
            <a:ext cx="1756577" cy="1749484"/>
          </a:xfrm>
          <a:prstGeom prst="diamond">
            <a:avLst/>
          </a:prstGeom>
          <a:solidFill>
            <a:srgbClr val="50AA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7891" y="88473"/>
            <a:ext cx="6374910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Evolventa" panose="020B0502020202020204" pitchFamily="34" charset="0"/>
              </a:rPr>
              <a:t>I семейный патриотический фестиваль «НАМFEST-2025»</a:t>
            </a:r>
            <a:endParaRPr lang="ru-RU" sz="2800" dirty="0">
              <a:latin typeface="Evolventa" panose="020B0502020202020204" pitchFamily="34" charset="0"/>
            </a:endParaRPr>
          </a:p>
        </p:txBody>
      </p:sp>
      <p:pic>
        <p:nvPicPr>
          <p:cNvPr id="15" name="Объект 5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57" y="3111345"/>
            <a:ext cx="4592783" cy="3437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Объект 6"/>
          <p:cNvPicPr>
            <a:picLocks noGrp="1" noChangeAspect="1"/>
          </p:cNvPicPr>
          <p:nvPr>
            <p:ph sz="quarter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100" y="1277423"/>
            <a:ext cx="3452773" cy="2592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552" y="1277423"/>
            <a:ext cx="3464074" cy="2592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032" y="3969824"/>
            <a:ext cx="3464074" cy="2579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699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" y="-15026"/>
            <a:ext cx="4547062" cy="687302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44804" y="292872"/>
            <a:ext cx="1434187" cy="1462249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0830462"/>
              </a:avLst>
            </a:prstTxWarp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 МБУ «</a:t>
            </a:r>
            <a:r>
              <a:rPr lang="ru-RU" sz="4400" dirty="0" err="1" smtClean="0">
                <a:solidFill>
                  <a:schemeClr val="bg1"/>
                </a:solidFill>
                <a:latin typeface="Calibri" panose="020F0502020204030204"/>
              </a:rPr>
              <a:t>Намская</a:t>
            </a:r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централизованная библиотечная система»</a:t>
            </a:r>
            <a:endParaRPr lang="ru-RU" sz="4400" dirty="0">
              <a:solidFill>
                <a:schemeClr val="bg1"/>
              </a:solidFill>
              <a:latin typeface="Calibri" panose="020F0502020204030204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90080" y="364878"/>
            <a:ext cx="1338014" cy="1345270"/>
            <a:chOff x="464214" y="404159"/>
            <a:chExt cx="1220856" cy="121500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1" b="14568"/>
            <a:stretch>
              <a:fillRect/>
            </a:stretch>
          </p:blipFill>
          <p:spPr>
            <a:xfrm>
              <a:off x="464214" y="404159"/>
              <a:ext cx="1220856" cy="1215000"/>
            </a:xfrm>
            <a:custGeom>
              <a:avLst/>
              <a:gdLst>
                <a:gd name="connsiteX0" fmla="*/ 1876500 w 3753000"/>
                <a:gd name="connsiteY0" fmla="*/ 0 h 3735000"/>
                <a:gd name="connsiteX1" fmla="*/ 3753000 w 3753000"/>
                <a:gd name="connsiteY1" fmla="*/ 1867500 h 3735000"/>
                <a:gd name="connsiteX2" fmla="*/ 1876500 w 3753000"/>
                <a:gd name="connsiteY2" fmla="*/ 3735000 h 3735000"/>
                <a:gd name="connsiteX3" fmla="*/ 0 w 3753000"/>
                <a:gd name="connsiteY3" fmla="*/ 1867500 h 3735000"/>
                <a:gd name="connsiteX4" fmla="*/ 1876500 w 3753000"/>
                <a:gd name="connsiteY4" fmla="*/ 0 h 37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000" h="3735000">
                  <a:moveTo>
                    <a:pt x="1876500" y="0"/>
                  </a:moveTo>
                  <a:cubicBezTo>
                    <a:pt x="2912862" y="0"/>
                    <a:pt x="3753000" y="836108"/>
                    <a:pt x="3753000" y="1867500"/>
                  </a:cubicBezTo>
                  <a:cubicBezTo>
                    <a:pt x="3753000" y="2898892"/>
                    <a:pt x="2912862" y="3735000"/>
                    <a:pt x="1876500" y="3735000"/>
                  </a:cubicBezTo>
                  <a:cubicBezTo>
                    <a:pt x="840138" y="3735000"/>
                    <a:pt x="0" y="2898892"/>
                    <a:pt x="0" y="1867500"/>
                  </a:cubicBezTo>
                  <a:cubicBezTo>
                    <a:pt x="0" y="836108"/>
                    <a:pt x="840138" y="0"/>
                    <a:pt x="1876500" y="0"/>
                  </a:cubicBezTo>
                  <a:close/>
                </a:path>
              </a:pathLst>
            </a:cu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05" y="542673"/>
              <a:ext cx="668073" cy="945000"/>
            </a:xfrm>
            <a:prstGeom prst="rect">
              <a:avLst/>
            </a:prstGeom>
          </p:spPr>
        </p:pic>
      </p:grpSp>
      <p:sp>
        <p:nvSpPr>
          <p:cNvPr id="16" name="Ромб 15"/>
          <p:cNvSpPr/>
          <p:nvPr/>
        </p:nvSpPr>
        <p:spPr>
          <a:xfrm>
            <a:off x="10527099" y="-570128"/>
            <a:ext cx="2581505" cy="2642764"/>
          </a:xfrm>
          <a:prstGeom prst="diamond">
            <a:avLst/>
          </a:prstGeom>
          <a:solidFill>
            <a:srgbClr val="C0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омб 16"/>
          <p:cNvSpPr/>
          <p:nvPr/>
        </p:nvSpPr>
        <p:spPr>
          <a:xfrm>
            <a:off x="9052046" y="-1071495"/>
            <a:ext cx="1756577" cy="1749484"/>
          </a:xfrm>
          <a:prstGeom prst="diamond">
            <a:avLst/>
          </a:prstGeom>
          <a:solidFill>
            <a:srgbClr val="50AA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3193" y="88473"/>
            <a:ext cx="7238102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Evolventa" panose="020B0502020202020204" pitchFamily="34" charset="0"/>
              </a:rPr>
              <a:t>Литературный пикник </a:t>
            </a:r>
            <a:br>
              <a:rPr lang="ru-RU" sz="2800" dirty="0" smtClean="0">
                <a:latin typeface="Evolventa" panose="020B0502020202020204" pitchFamily="34" charset="0"/>
              </a:rPr>
            </a:br>
            <a:r>
              <a:rPr lang="ru-RU" sz="2800" dirty="0" smtClean="0">
                <a:latin typeface="Evolventa" panose="020B0502020202020204" pitchFamily="34" charset="0"/>
              </a:rPr>
              <a:t>«</a:t>
            </a:r>
            <a:r>
              <a:rPr lang="ru-RU" sz="2800" dirty="0" err="1" smtClean="0">
                <a:latin typeface="Evolventa" panose="020B0502020202020204" pitchFamily="34" charset="0"/>
              </a:rPr>
              <a:t>Энсиэли</a:t>
            </a:r>
            <a:r>
              <a:rPr lang="ru-RU" sz="2800" dirty="0" smtClean="0">
                <a:latin typeface="Evolventa" panose="020B0502020202020204" pitchFamily="34" charset="0"/>
              </a:rPr>
              <a:t> </a:t>
            </a:r>
            <a:r>
              <a:rPr lang="ru-RU" sz="2800" dirty="0" err="1" smtClean="0">
                <a:latin typeface="Evolventa" panose="020B0502020202020204" pitchFamily="34" charset="0"/>
              </a:rPr>
              <a:t>кыайыыны</a:t>
            </a:r>
            <a:r>
              <a:rPr lang="ru-RU" sz="2800" dirty="0" smtClean="0">
                <a:latin typeface="Evolventa" panose="020B0502020202020204" pitchFamily="34" charset="0"/>
              </a:rPr>
              <a:t> </a:t>
            </a:r>
            <a:r>
              <a:rPr lang="ru-RU" sz="2800" dirty="0" err="1" smtClean="0">
                <a:latin typeface="Evolventa" panose="020B0502020202020204" pitchFamily="34" charset="0"/>
              </a:rPr>
              <a:t>уруйдуур</a:t>
            </a:r>
            <a:r>
              <a:rPr lang="ru-RU" sz="2800" dirty="0" smtClean="0">
                <a:latin typeface="Evolventa" panose="020B0502020202020204" pitchFamily="34" charset="0"/>
              </a:rPr>
              <a:t>!»</a:t>
            </a:r>
            <a:endParaRPr lang="ru-RU" sz="2800" dirty="0">
              <a:latin typeface="Evolventa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3385" y="1908486"/>
            <a:ext cx="399767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chemeClr val="bg1"/>
                </a:solidFill>
              </a:rPr>
              <a:t>Проводится ежегодно в рамках национального праздника </a:t>
            </a:r>
            <a:r>
              <a:rPr lang="ru-RU" sz="1600" dirty="0" err="1" smtClean="0">
                <a:solidFill>
                  <a:schemeClr val="bg1"/>
                </a:solidFill>
              </a:rPr>
              <a:t>Ысыах</a:t>
            </a:r>
            <a:r>
              <a:rPr lang="ru-RU" sz="1600" dirty="0" smtClean="0">
                <a:solidFill>
                  <a:schemeClr val="bg1"/>
                </a:solidFill>
              </a:rPr>
              <a:t> в </a:t>
            </a:r>
            <a:r>
              <a:rPr lang="ru-RU" sz="1600" dirty="0" err="1" smtClean="0">
                <a:solidFill>
                  <a:schemeClr val="bg1"/>
                </a:solidFill>
              </a:rPr>
              <a:t>ПКиО</a:t>
            </a:r>
            <a:r>
              <a:rPr lang="ru-RU" sz="1600" dirty="0" smtClean="0">
                <a:solidFill>
                  <a:schemeClr val="bg1"/>
                </a:solidFill>
              </a:rPr>
              <a:t>. В рамках мероприятия проведены следующие конкурсы:</a:t>
            </a:r>
          </a:p>
          <a:p>
            <a:pPr algn="just"/>
            <a:r>
              <a:rPr lang="ru-RU" sz="1600" dirty="0" smtClean="0">
                <a:solidFill>
                  <a:schemeClr val="bg1"/>
                </a:solidFill>
              </a:rPr>
              <a:t>•	Конкурс литературных композиций «</a:t>
            </a:r>
            <a:r>
              <a:rPr lang="ru-RU" sz="1600" dirty="0" err="1" smtClean="0">
                <a:solidFill>
                  <a:schemeClr val="bg1"/>
                </a:solidFill>
              </a:rPr>
              <a:t>Сэрии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мөссүөнэ</a:t>
            </a:r>
            <a:r>
              <a:rPr lang="ru-RU" sz="1600" dirty="0" smtClean="0">
                <a:solidFill>
                  <a:schemeClr val="bg1"/>
                </a:solidFill>
              </a:rPr>
              <a:t>...»  </a:t>
            </a:r>
          </a:p>
          <a:p>
            <a:pPr algn="just"/>
            <a:r>
              <a:rPr lang="ru-RU" sz="1600" dirty="0" smtClean="0">
                <a:solidFill>
                  <a:schemeClr val="bg1"/>
                </a:solidFill>
              </a:rPr>
              <a:t>•	Конкурс "</a:t>
            </a:r>
            <a:r>
              <a:rPr lang="ru-RU" sz="1600" dirty="0" err="1" smtClean="0">
                <a:solidFill>
                  <a:schemeClr val="bg1"/>
                </a:solidFill>
              </a:rPr>
              <a:t>Биир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эргэ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хаартыска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кэпсиир</a:t>
            </a:r>
            <a:r>
              <a:rPr lang="ru-RU" sz="1600" dirty="0" smtClean="0">
                <a:solidFill>
                  <a:schemeClr val="bg1"/>
                </a:solidFill>
              </a:rPr>
              <a:t>…" был посвящен картине "Победа" </a:t>
            </a:r>
            <a:r>
              <a:rPr lang="ru-RU" sz="1600" dirty="0" err="1" smtClean="0">
                <a:solidFill>
                  <a:schemeClr val="bg1"/>
                </a:solidFill>
              </a:rPr>
              <a:t>Эллэя</a:t>
            </a:r>
            <a:r>
              <a:rPr lang="ru-RU" sz="1600" dirty="0" smtClean="0">
                <a:solidFill>
                  <a:schemeClr val="bg1"/>
                </a:solidFill>
              </a:rPr>
              <a:t> Семеновича Сивцева. </a:t>
            </a:r>
            <a:r>
              <a:rPr lang="ru-RU" sz="1600" dirty="0" err="1" smtClean="0">
                <a:solidFill>
                  <a:schemeClr val="bg1"/>
                </a:solidFill>
              </a:rPr>
              <a:t>Эллей</a:t>
            </a:r>
            <a:r>
              <a:rPr lang="ru-RU" sz="1600" dirty="0" smtClean="0">
                <a:solidFill>
                  <a:schemeClr val="bg1"/>
                </a:solidFill>
              </a:rPr>
              <a:t> Семенович Сивцев - первый график из Якутии, заслуженный художник РСФСР, Народный художник Якутии, уроженец </a:t>
            </a:r>
            <a:r>
              <a:rPr lang="ru-RU" sz="1600" dirty="0" err="1" smtClean="0">
                <a:solidFill>
                  <a:schemeClr val="bg1"/>
                </a:solidFill>
              </a:rPr>
              <a:t>Хатын-Арынского</a:t>
            </a:r>
            <a:r>
              <a:rPr lang="ru-RU" sz="1600" dirty="0" smtClean="0">
                <a:solidFill>
                  <a:schemeClr val="bg1"/>
                </a:solidFill>
              </a:rPr>
              <a:t> наслега.</a:t>
            </a:r>
          </a:p>
          <a:p>
            <a:pPr algn="just"/>
            <a:r>
              <a:rPr lang="ru-RU" sz="1600" dirty="0" smtClean="0">
                <a:solidFill>
                  <a:schemeClr val="bg1"/>
                </a:solidFill>
              </a:rPr>
              <a:t>•	Конкурс “</a:t>
            </a:r>
            <a:r>
              <a:rPr lang="ru-RU" sz="1600" dirty="0" err="1" smtClean="0">
                <a:solidFill>
                  <a:schemeClr val="bg1"/>
                </a:solidFill>
              </a:rPr>
              <a:t>Хоһоонунан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хоһуйсуу</a:t>
            </a:r>
            <a:r>
              <a:rPr lang="ru-RU" sz="1600" dirty="0" smtClean="0">
                <a:solidFill>
                  <a:schemeClr val="bg1"/>
                </a:solidFill>
              </a:rPr>
              <a:t>”.</a:t>
            </a:r>
          </a:p>
          <a:p>
            <a:pPr algn="just"/>
            <a:r>
              <a:rPr lang="en-US" sz="1600" dirty="0" smtClean="0">
                <a:solidFill>
                  <a:schemeClr val="bg1"/>
                </a:solidFill>
                <a:effectLst>
                  <a:glow rad="50800">
                    <a:schemeClr val="bg1">
                      <a:alpha val="60000"/>
                    </a:schemeClr>
                  </a:glow>
                </a:effectLst>
                <a:hlinkClick r:id="rId5"/>
              </a:rPr>
              <a:t>https://namlib.ru/e%d2%a5sieli-kyajyyny-urujduur-uluustaa%d2%95y-uus-uran-aa%d2%95yy-kyajyylaahtarygar-isti%d2%a5-e%d2%95erde/</a:t>
            </a:r>
            <a:r>
              <a:rPr lang="ru-RU" sz="1600" dirty="0" smtClean="0">
                <a:solidFill>
                  <a:schemeClr val="bg1"/>
                </a:solidFill>
                <a:effectLst>
                  <a:glow rad="50800">
                    <a:schemeClr val="bg1">
                      <a:alpha val="60000"/>
                    </a:schemeClr>
                  </a:glow>
                </a:effectLst>
              </a:rPr>
              <a:t> </a:t>
            </a:r>
            <a:endParaRPr lang="ru-RU" sz="1600" dirty="0">
              <a:solidFill>
                <a:schemeClr val="bg1"/>
              </a:solidFill>
              <a:effectLst>
                <a:glow rad="508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8" name="Объект 5"/>
          <p:cNvPicPr>
            <a:picLocks noGrp="1" noChangeAspect="1"/>
          </p:cNvPicPr>
          <p:nvPr>
            <p:ph sz="quarter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193" y="1635331"/>
            <a:ext cx="7449817" cy="4257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508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омб 5"/>
          <p:cNvSpPr/>
          <p:nvPr/>
        </p:nvSpPr>
        <p:spPr>
          <a:xfrm>
            <a:off x="-892970" y="-800100"/>
            <a:ext cx="4205288" cy="4143375"/>
          </a:xfrm>
          <a:prstGeom prst="diamond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омб 6"/>
          <p:cNvSpPr/>
          <p:nvPr/>
        </p:nvSpPr>
        <p:spPr>
          <a:xfrm>
            <a:off x="-550018" y="3159679"/>
            <a:ext cx="4431993" cy="4228425"/>
          </a:xfrm>
          <a:prstGeom prst="diamond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40735" y="365125"/>
            <a:ext cx="1773468" cy="1800200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0830462"/>
              </a:avLst>
            </a:prstTxWarp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 МБУ «</a:t>
            </a:r>
            <a:r>
              <a:rPr lang="ru-RU" sz="4400" dirty="0" err="1" smtClean="0">
                <a:solidFill>
                  <a:schemeClr val="bg1"/>
                </a:solidFill>
                <a:latin typeface="Calibri" panose="020F0502020204030204"/>
              </a:rPr>
              <a:t>Намская</a:t>
            </a:r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централизованная библиотечная система»</a:t>
            </a:r>
            <a:endParaRPr lang="ru-RU" sz="4400" dirty="0">
              <a:solidFill>
                <a:schemeClr val="bg1"/>
              </a:solidFill>
              <a:latin typeface="Calibri" panose="020F0502020204030204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86011" y="437131"/>
            <a:ext cx="1654544" cy="1656186"/>
            <a:chOff x="464214" y="404159"/>
            <a:chExt cx="1220856" cy="1215000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1" b="14568"/>
            <a:stretch>
              <a:fillRect/>
            </a:stretch>
          </p:blipFill>
          <p:spPr>
            <a:xfrm>
              <a:off x="464214" y="404159"/>
              <a:ext cx="1220856" cy="1215000"/>
            </a:xfrm>
            <a:custGeom>
              <a:avLst/>
              <a:gdLst>
                <a:gd name="connsiteX0" fmla="*/ 1876500 w 3753000"/>
                <a:gd name="connsiteY0" fmla="*/ 0 h 3735000"/>
                <a:gd name="connsiteX1" fmla="*/ 3753000 w 3753000"/>
                <a:gd name="connsiteY1" fmla="*/ 1867500 h 3735000"/>
                <a:gd name="connsiteX2" fmla="*/ 1876500 w 3753000"/>
                <a:gd name="connsiteY2" fmla="*/ 3735000 h 3735000"/>
                <a:gd name="connsiteX3" fmla="*/ 0 w 3753000"/>
                <a:gd name="connsiteY3" fmla="*/ 1867500 h 3735000"/>
                <a:gd name="connsiteX4" fmla="*/ 1876500 w 3753000"/>
                <a:gd name="connsiteY4" fmla="*/ 0 h 37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000" h="3735000">
                  <a:moveTo>
                    <a:pt x="1876500" y="0"/>
                  </a:moveTo>
                  <a:cubicBezTo>
                    <a:pt x="2912862" y="0"/>
                    <a:pt x="3753000" y="836108"/>
                    <a:pt x="3753000" y="1867500"/>
                  </a:cubicBezTo>
                  <a:cubicBezTo>
                    <a:pt x="3753000" y="2898892"/>
                    <a:pt x="2912862" y="3735000"/>
                    <a:pt x="1876500" y="3735000"/>
                  </a:cubicBezTo>
                  <a:cubicBezTo>
                    <a:pt x="840138" y="3735000"/>
                    <a:pt x="0" y="2898892"/>
                    <a:pt x="0" y="1867500"/>
                  </a:cubicBezTo>
                  <a:cubicBezTo>
                    <a:pt x="0" y="836108"/>
                    <a:pt x="840138" y="0"/>
                    <a:pt x="1876500" y="0"/>
                  </a:cubicBezTo>
                  <a:close/>
                </a:path>
              </a:pathLst>
            </a:cu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05" y="542673"/>
              <a:ext cx="668073" cy="945000"/>
            </a:xfrm>
            <a:prstGeom prst="rect">
              <a:avLst/>
            </a:prstGeom>
          </p:spPr>
        </p:pic>
      </p:grpSp>
      <p:sp>
        <p:nvSpPr>
          <p:cNvPr id="13" name="Ромб 12"/>
          <p:cNvSpPr/>
          <p:nvPr/>
        </p:nvSpPr>
        <p:spPr>
          <a:xfrm>
            <a:off x="2367028" y="-1438167"/>
            <a:ext cx="2924392" cy="2893214"/>
          </a:xfrm>
          <a:prstGeom prst="diamond">
            <a:avLst/>
          </a:prstGeom>
          <a:solidFill>
            <a:srgbClr val="C0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омб 13"/>
          <p:cNvSpPr/>
          <p:nvPr/>
        </p:nvSpPr>
        <p:spPr>
          <a:xfrm>
            <a:off x="1790700" y="1850966"/>
            <a:ext cx="2365359" cy="2292409"/>
          </a:xfrm>
          <a:prstGeom prst="diamond">
            <a:avLst/>
          </a:prstGeom>
          <a:solidFill>
            <a:srgbClr val="50AA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115944" y="1527393"/>
            <a:ext cx="7292687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volventa" panose="020B0502020202020204" pitchFamily="34" charset="0"/>
              </a:rPr>
              <a:t>Основные проекты и мероприятия,</a:t>
            </a:r>
          </a:p>
          <a:p>
            <a:pPr algn="ctr"/>
            <a:r>
              <a:rPr lang="ru-RU" sz="44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volventa" panose="020B0502020202020204" pitchFamily="34" charset="0"/>
              </a:rPr>
              <a:t>проведенные </a:t>
            </a:r>
            <a:endParaRPr lang="ru-RU" sz="4400" dirty="0" smtClean="0">
              <a:solidFill>
                <a:schemeClr val="accent5">
                  <a:lumMod val="5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Evolventa" panose="020B0502020202020204" pitchFamily="34" charset="0"/>
            </a:endParaRPr>
          </a:p>
          <a:p>
            <a:pPr algn="ctr"/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volventa" panose="020B0502020202020204" pitchFamily="34" charset="0"/>
              </a:rPr>
              <a:t>в </a:t>
            </a:r>
            <a:r>
              <a:rPr lang="ru-RU" sz="5400" dirty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volventa" panose="020B0502020202020204" pitchFamily="34" charset="0"/>
              </a:rPr>
              <a:t>2025</a:t>
            </a:r>
            <a:r>
              <a:rPr lang="ru-RU" sz="54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volventa" panose="020B0502020202020204" pitchFamily="34" charset="0"/>
              </a:rPr>
              <a:t> году </a:t>
            </a:r>
            <a:endParaRPr lang="ru-RU" sz="5400" dirty="0" smtClean="0">
              <a:solidFill>
                <a:schemeClr val="accent5">
                  <a:lumMod val="5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Evolventa" panose="020B0502020202020204" pitchFamily="34" charset="0"/>
            </a:endParaRPr>
          </a:p>
          <a:p>
            <a:pPr algn="ctr"/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volventa" panose="020B0502020202020204" pitchFamily="34" charset="0"/>
              </a:rPr>
              <a:t>в </a:t>
            </a:r>
            <a:r>
              <a:rPr lang="ru-RU" sz="4400" dirty="0" err="1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volventa" panose="020B0502020202020204" pitchFamily="34" charset="0"/>
              </a:rPr>
              <a:t>Намской</a:t>
            </a:r>
            <a:r>
              <a:rPr lang="ru-RU" sz="44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volventa" panose="020B0502020202020204" pitchFamily="34" charset="0"/>
              </a:rPr>
              <a:t> МЦБС:</a:t>
            </a:r>
          </a:p>
        </p:txBody>
      </p:sp>
    </p:spTree>
    <p:extLst>
      <p:ext uri="{BB962C8B-B14F-4D97-AF65-F5344CB8AC3E}">
        <p14:creationId xmlns:p14="http://schemas.microsoft.com/office/powerpoint/2010/main" val="244076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" y="-15026"/>
            <a:ext cx="2784689" cy="687302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44804" y="292872"/>
            <a:ext cx="1434187" cy="1462249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0830462"/>
              </a:avLst>
            </a:prstTxWarp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 МБУ «</a:t>
            </a:r>
            <a:r>
              <a:rPr lang="ru-RU" sz="4400" dirty="0" err="1" smtClean="0">
                <a:solidFill>
                  <a:schemeClr val="bg1"/>
                </a:solidFill>
                <a:latin typeface="Calibri" panose="020F0502020204030204"/>
              </a:rPr>
              <a:t>Намская</a:t>
            </a:r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централизованная библиотечная система»</a:t>
            </a:r>
            <a:endParaRPr lang="ru-RU" sz="4400" dirty="0">
              <a:solidFill>
                <a:schemeClr val="bg1"/>
              </a:solidFill>
              <a:latin typeface="Calibri" panose="020F0502020204030204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90080" y="364878"/>
            <a:ext cx="1338014" cy="1345270"/>
            <a:chOff x="464214" y="404159"/>
            <a:chExt cx="1220856" cy="121500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1" b="14568"/>
            <a:stretch>
              <a:fillRect/>
            </a:stretch>
          </p:blipFill>
          <p:spPr>
            <a:xfrm>
              <a:off x="464214" y="404159"/>
              <a:ext cx="1220856" cy="1215000"/>
            </a:xfrm>
            <a:custGeom>
              <a:avLst/>
              <a:gdLst>
                <a:gd name="connsiteX0" fmla="*/ 1876500 w 3753000"/>
                <a:gd name="connsiteY0" fmla="*/ 0 h 3735000"/>
                <a:gd name="connsiteX1" fmla="*/ 3753000 w 3753000"/>
                <a:gd name="connsiteY1" fmla="*/ 1867500 h 3735000"/>
                <a:gd name="connsiteX2" fmla="*/ 1876500 w 3753000"/>
                <a:gd name="connsiteY2" fmla="*/ 3735000 h 3735000"/>
                <a:gd name="connsiteX3" fmla="*/ 0 w 3753000"/>
                <a:gd name="connsiteY3" fmla="*/ 1867500 h 3735000"/>
                <a:gd name="connsiteX4" fmla="*/ 1876500 w 3753000"/>
                <a:gd name="connsiteY4" fmla="*/ 0 h 37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000" h="3735000">
                  <a:moveTo>
                    <a:pt x="1876500" y="0"/>
                  </a:moveTo>
                  <a:cubicBezTo>
                    <a:pt x="2912862" y="0"/>
                    <a:pt x="3753000" y="836108"/>
                    <a:pt x="3753000" y="1867500"/>
                  </a:cubicBezTo>
                  <a:cubicBezTo>
                    <a:pt x="3753000" y="2898892"/>
                    <a:pt x="2912862" y="3735000"/>
                    <a:pt x="1876500" y="3735000"/>
                  </a:cubicBezTo>
                  <a:cubicBezTo>
                    <a:pt x="840138" y="3735000"/>
                    <a:pt x="0" y="2898892"/>
                    <a:pt x="0" y="1867500"/>
                  </a:cubicBezTo>
                  <a:cubicBezTo>
                    <a:pt x="0" y="836108"/>
                    <a:pt x="840138" y="0"/>
                    <a:pt x="1876500" y="0"/>
                  </a:cubicBezTo>
                  <a:close/>
                </a:path>
              </a:pathLst>
            </a:cu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05" y="542673"/>
              <a:ext cx="668073" cy="945000"/>
            </a:xfrm>
            <a:prstGeom prst="rect">
              <a:avLst/>
            </a:prstGeom>
          </p:spPr>
        </p:pic>
      </p:grpSp>
      <p:sp>
        <p:nvSpPr>
          <p:cNvPr id="16" name="Ромб 15"/>
          <p:cNvSpPr/>
          <p:nvPr/>
        </p:nvSpPr>
        <p:spPr>
          <a:xfrm>
            <a:off x="10527099" y="-570128"/>
            <a:ext cx="2581505" cy="2642764"/>
          </a:xfrm>
          <a:prstGeom prst="diamond">
            <a:avLst/>
          </a:prstGeom>
          <a:solidFill>
            <a:srgbClr val="C0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омб 16"/>
          <p:cNvSpPr/>
          <p:nvPr/>
        </p:nvSpPr>
        <p:spPr>
          <a:xfrm>
            <a:off x="9052046" y="-1071495"/>
            <a:ext cx="1756577" cy="1749484"/>
          </a:xfrm>
          <a:prstGeom prst="diamond">
            <a:avLst/>
          </a:prstGeom>
          <a:solidFill>
            <a:srgbClr val="50AA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0232" y="-15026"/>
            <a:ext cx="7238102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Evolventa" panose="020B0502020202020204" pitchFamily="34" charset="0"/>
              </a:rPr>
              <a:t>Литературный пикник </a:t>
            </a:r>
            <a:br>
              <a:rPr lang="ru-RU" sz="2800" dirty="0" smtClean="0">
                <a:latin typeface="Evolventa" panose="020B0502020202020204" pitchFamily="34" charset="0"/>
              </a:rPr>
            </a:br>
            <a:r>
              <a:rPr lang="ru-RU" sz="2800" dirty="0" smtClean="0">
                <a:latin typeface="Evolventa" panose="020B0502020202020204" pitchFamily="34" charset="0"/>
              </a:rPr>
              <a:t>«</a:t>
            </a:r>
            <a:r>
              <a:rPr lang="ru-RU" sz="2800" dirty="0" err="1" smtClean="0">
                <a:latin typeface="Evolventa" panose="020B0502020202020204" pitchFamily="34" charset="0"/>
              </a:rPr>
              <a:t>Энсиэли</a:t>
            </a:r>
            <a:r>
              <a:rPr lang="ru-RU" sz="2800" dirty="0" smtClean="0">
                <a:latin typeface="Evolventa" panose="020B0502020202020204" pitchFamily="34" charset="0"/>
              </a:rPr>
              <a:t> </a:t>
            </a:r>
            <a:r>
              <a:rPr lang="ru-RU" sz="2800" dirty="0" err="1" smtClean="0">
                <a:latin typeface="Evolventa" panose="020B0502020202020204" pitchFamily="34" charset="0"/>
              </a:rPr>
              <a:t>кыайыыны</a:t>
            </a:r>
            <a:r>
              <a:rPr lang="ru-RU" sz="2800" dirty="0" smtClean="0">
                <a:latin typeface="Evolventa" panose="020B0502020202020204" pitchFamily="34" charset="0"/>
              </a:rPr>
              <a:t> </a:t>
            </a:r>
            <a:r>
              <a:rPr lang="ru-RU" sz="2800" dirty="0" err="1" smtClean="0">
                <a:latin typeface="Evolventa" panose="020B0502020202020204" pitchFamily="34" charset="0"/>
              </a:rPr>
              <a:t>уруйдуур</a:t>
            </a:r>
            <a:r>
              <a:rPr lang="ru-RU" sz="2800" dirty="0" smtClean="0">
                <a:latin typeface="Evolventa" panose="020B0502020202020204" pitchFamily="34" charset="0"/>
              </a:rPr>
              <a:t>!»</a:t>
            </a:r>
            <a:endParaRPr lang="ru-RU" sz="2800" dirty="0">
              <a:latin typeface="Evolventa" panose="020B0502020202020204" pitchFamily="34" charset="0"/>
            </a:endParaRPr>
          </a:p>
        </p:txBody>
      </p:sp>
      <p:pic>
        <p:nvPicPr>
          <p:cNvPr id="15" name="Объект 6"/>
          <p:cNvPicPr>
            <a:picLocks noGrp="1" noChangeAspect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868" y="1162895"/>
            <a:ext cx="5248749" cy="2364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338" y="3805659"/>
            <a:ext cx="5666350" cy="2552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45" y="4333466"/>
            <a:ext cx="5387323" cy="2427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95" y="1980679"/>
            <a:ext cx="4721708" cy="2127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978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7535333" y="2623982"/>
            <a:ext cx="4475202" cy="34889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" y="-15027"/>
            <a:ext cx="12191999" cy="203009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44804" y="292872"/>
            <a:ext cx="1434187" cy="1462249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0830462"/>
              </a:avLst>
            </a:prstTxWarp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 МБУ «</a:t>
            </a:r>
            <a:r>
              <a:rPr lang="ru-RU" sz="4400" dirty="0" err="1" smtClean="0">
                <a:solidFill>
                  <a:schemeClr val="bg1"/>
                </a:solidFill>
                <a:latin typeface="Calibri" panose="020F0502020204030204"/>
              </a:rPr>
              <a:t>Намская</a:t>
            </a:r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централизованная библиотечная система»</a:t>
            </a:r>
            <a:endParaRPr lang="ru-RU" sz="4400" dirty="0">
              <a:solidFill>
                <a:schemeClr val="bg1"/>
              </a:solidFill>
              <a:latin typeface="Calibri" panose="020F0502020204030204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90080" y="364878"/>
            <a:ext cx="1338014" cy="1345270"/>
            <a:chOff x="464214" y="404159"/>
            <a:chExt cx="1220856" cy="121500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1" b="14568"/>
            <a:stretch>
              <a:fillRect/>
            </a:stretch>
          </p:blipFill>
          <p:spPr>
            <a:xfrm>
              <a:off x="464214" y="404159"/>
              <a:ext cx="1220856" cy="1215000"/>
            </a:xfrm>
            <a:custGeom>
              <a:avLst/>
              <a:gdLst>
                <a:gd name="connsiteX0" fmla="*/ 1876500 w 3753000"/>
                <a:gd name="connsiteY0" fmla="*/ 0 h 3735000"/>
                <a:gd name="connsiteX1" fmla="*/ 3753000 w 3753000"/>
                <a:gd name="connsiteY1" fmla="*/ 1867500 h 3735000"/>
                <a:gd name="connsiteX2" fmla="*/ 1876500 w 3753000"/>
                <a:gd name="connsiteY2" fmla="*/ 3735000 h 3735000"/>
                <a:gd name="connsiteX3" fmla="*/ 0 w 3753000"/>
                <a:gd name="connsiteY3" fmla="*/ 1867500 h 3735000"/>
                <a:gd name="connsiteX4" fmla="*/ 1876500 w 3753000"/>
                <a:gd name="connsiteY4" fmla="*/ 0 h 37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000" h="3735000">
                  <a:moveTo>
                    <a:pt x="1876500" y="0"/>
                  </a:moveTo>
                  <a:cubicBezTo>
                    <a:pt x="2912862" y="0"/>
                    <a:pt x="3753000" y="836108"/>
                    <a:pt x="3753000" y="1867500"/>
                  </a:cubicBezTo>
                  <a:cubicBezTo>
                    <a:pt x="3753000" y="2898892"/>
                    <a:pt x="2912862" y="3735000"/>
                    <a:pt x="1876500" y="3735000"/>
                  </a:cubicBezTo>
                  <a:cubicBezTo>
                    <a:pt x="840138" y="3735000"/>
                    <a:pt x="0" y="2898892"/>
                    <a:pt x="0" y="1867500"/>
                  </a:cubicBezTo>
                  <a:cubicBezTo>
                    <a:pt x="0" y="836108"/>
                    <a:pt x="840138" y="0"/>
                    <a:pt x="1876500" y="0"/>
                  </a:cubicBezTo>
                  <a:close/>
                </a:path>
              </a:pathLst>
            </a:cu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05" y="542673"/>
              <a:ext cx="668073" cy="945000"/>
            </a:xfrm>
            <a:prstGeom prst="rect">
              <a:avLst/>
            </a:prstGeom>
          </p:spPr>
        </p:pic>
      </p:grpSp>
      <p:sp>
        <p:nvSpPr>
          <p:cNvPr id="16" name="Ромб 15"/>
          <p:cNvSpPr/>
          <p:nvPr/>
        </p:nvSpPr>
        <p:spPr>
          <a:xfrm>
            <a:off x="-1287641" y="2732411"/>
            <a:ext cx="1846441" cy="1836022"/>
          </a:xfrm>
          <a:prstGeom prst="diamond">
            <a:avLst/>
          </a:prstGeom>
          <a:solidFill>
            <a:srgbClr val="C0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омб 16"/>
          <p:cNvSpPr/>
          <p:nvPr/>
        </p:nvSpPr>
        <p:spPr>
          <a:xfrm>
            <a:off x="-1119225" y="3727104"/>
            <a:ext cx="2561316" cy="2579235"/>
          </a:xfrm>
          <a:prstGeom prst="diamond">
            <a:avLst/>
          </a:prstGeom>
          <a:solidFill>
            <a:srgbClr val="50AA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949" y="292872"/>
            <a:ext cx="8842984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Evolventa" panose="020B0502020202020204" pitchFamily="34" charset="0"/>
              </a:rPr>
              <a:t>I открытый фестиваль «</a:t>
            </a:r>
            <a:r>
              <a:rPr lang="ru-RU" sz="2800" dirty="0" err="1" smtClean="0">
                <a:solidFill>
                  <a:schemeClr val="bg1"/>
                </a:solidFill>
                <a:latin typeface="Evolventa" panose="020B0502020202020204" pitchFamily="34" charset="0"/>
              </a:rPr>
              <a:t>Велоспининг</a:t>
            </a:r>
            <a:r>
              <a:rPr lang="ru-RU" sz="2800" dirty="0" smtClean="0">
                <a:solidFill>
                  <a:schemeClr val="bg1"/>
                </a:solidFill>
                <a:latin typeface="Evolventa" panose="020B0502020202020204" pitchFamily="34" charset="0"/>
              </a:rPr>
              <a:t>. Связь поколений: ВОВ и СВО»</a:t>
            </a:r>
            <a:endParaRPr lang="ru-RU" sz="2800" dirty="0">
              <a:solidFill>
                <a:schemeClr val="bg1"/>
              </a:solidFill>
              <a:latin typeface="Evolventa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0440" y="2168431"/>
            <a:ext cx="628870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Фестиваль начался с митинга у Сквера Победы в селе Намцы. Участники почтили память павших героев и возложили цветы к памятнику Победы. </a:t>
            </a:r>
          </a:p>
          <a:p>
            <a:pPr algn="just"/>
            <a:r>
              <a:rPr lang="ru-RU" sz="1600" dirty="0" smtClean="0"/>
              <a:t>Маршрут велопробега охватил несколько населённых пунктов:</a:t>
            </a:r>
          </a:p>
          <a:p>
            <a:pPr algn="just"/>
            <a:r>
              <a:rPr lang="ru-RU" sz="1600" dirty="0" smtClean="0"/>
              <a:t>Намцы – </a:t>
            </a:r>
            <a:r>
              <a:rPr lang="ru-RU" sz="1600" dirty="0" err="1" smtClean="0"/>
              <a:t>Аппаны</a:t>
            </a:r>
            <a:r>
              <a:rPr lang="ru-RU" sz="1600" dirty="0" smtClean="0"/>
              <a:t> – Красная деревня – </a:t>
            </a:r>
            <a:r>
              <a:rPr lang="ru-RU" sz="1600" dirty="0" err="1" smtClean="0"/>
              <a:t>Бютяй-Юрдя</a:t>
            </a:r>
            <a:r>
              <a:rPr lang="ru-RU" sz="1600" dirty="0" smtClean="0"/>
              <a:t> – местность </a:t>
            </a:r>
            <a:r>
              <a:rPr lang="ru-RU" sz="1600" dirty="0" err="1" smtClean="0"/>
              <a:t>Чаллаайы</a:t>
            </a:r>
            <a:r>
              <a:rPr lang="ru-RU" sz="1600" dirty="0" smtClean="0"/>
              <a:t>.</a:t>
            </a:r>
          </a:p>
          <a:p>
            <a:pPr algn="just"/>
            <a:r>
              <a:rPr lang="ru-RU" sz="1600" dirty="0" smtClean="0"/>
              <a:t>На каждой остановке участники слушали рассказы о памятных местах от сельских библиотекарей.</a:t>
            </a:r>
          </a:p>
          <a:p>
            <a:pPr algn="just"/>
            <a:r>
              <a:rPr lang="ru-RU" sz="1600" dirty="0" smtClean="0"/>
              <a:t>Финальной точкой маршрута стала местность </a:t>
            </a:r>
            <a:r>
              <a:rPr lang="ru-RU" sz="1600" dirty="0" err="1" smtClean="0"/>
              <a:t>Чаллаайы</a:t>
            </a:r>
            <a:r>
              <a:rPr lang="ru-RU" sz="1600" dirty="0" smtClean="0"/>
              <a:t>, где участников ждала насыщенная программа:</a:t>
            </a:r>
          </a:p>
          <a:p>
            <a:pPr algn="just"/>
            <a:r>
              <a:rPr lang="ru-RU" sz="1600" dirty="0" smtClean="0"/>
              <a:t>-	Конкурс рыболовов «Большой улов», </a:t>
            </a:r>
          </a:p>
          <a:p>
            <a:pPr algn="just"/>
            <a:r>
              <a:rPr lang="ru-RU" sz="1600" dirty="0" smtClean="0"/>
              <a:t>-	</a:t>
            </a:r>
            <a:r>
              <a:rPr lang="ru-RU" sz="1600" dirty="0" err="1" smtClean="0"/>
              <a:t>Велоконкурсы</a:t>
            </a:r>
            <a:r>
              <a:rPr lang="ru-RU" sz="1600" dirty="0" smtClean="0"/>
              <a:t> «Азбука велосипеда», </a:t>
            </a:r>
          </a:p>
          <a:p>
            <a:pPr algn="just"/>
            <a:r>
              <a:rPr lang="ru-RU" sz="1600" dirty="0" smtClean="0"/>
              <a:t>-	Анна Гоголева представила уникальную коллекцию миниатюрных велосипедов и сувениров, собранную за 20 лет. Экспозиция вызвала восторг у всех возрастов. </a:t>
            </a:r>
          </a:p>
          <a:p>
            <a:pPr algn="just"/>
            <a:r>
              <a:rPr lang="en-US" sz="1600" dirty="0" smtClean="0">
                <a:hlinkClick r:id="rId5"/>
              </a:rPr>
              <a:t>https://namlib.ru/i-otkrytyj-festival-velospininga-vov-i-svo-svyaz-pokolenij/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pic>
        <p:nvPicPr>
          <p:cNvPr id="18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677" y="2426292"/>
            <a:ext cx="4590323" cy="3442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008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" y="-15027"/>
            <a:ext cx="12191999" cy="203009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44804" y="292872"/>
            <a:ext cx="1434187" cy="1462249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0830462"/>
              </a:avLst>
            </a:prstTxWarp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 МБУ «</a:t>
            </a:r>
            <a:r>
              <a:rPr lang="ru-RU" sz="4400" dirty="0" err="1" smtClean="0">
                <a:solidFill>
                  <a:schemeClr val="bg1"/>
                </a:solidFill>
                <a:latin typeface="Calibri" panose="020F0502020204030204"/>
              </a:rPr>
              <a:t>Намская</a:t>
            </a:r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централизованная библиотечная система»</a:t>
            </a:r>
            <a:endParaRPr lang="ru-RU" sz="4400" dirty="0">
              <a:solidFill>
                <a:schemeClr val="bg1"/>
              </a:solidFill>
              <a:latin typeface="Calibri" panose="020F0502020204030204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90080" y="364878"/>
            <a:ext cx="1338014" cy="1345270"/>
            <a:chOff x="464214" y="404159"/>
            <a:chExt cx="1220856" cy="121500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1" b="14568"/>
            <a:stretch>
              <a:fillRect/>
            </a:stretch>
          </p:blipFill>
          <p:spPr>
            <a:xfrm>
              <a:off x="464214" y="404159"/>
              <a:ext cx="1220856" cy="1215000"/>
            </a:xfrm>
            <a:custGeom>
              <a:avLst/>
              <a:gdLst>
                <a:gd name="connsiteX0" fmla="*/ 1876500 w 3753000"/>
                <a:gd name="connsiteY0" fmla="*/ 0 h 3735000"/>
                <a:gd name="connsiteX1" fmla="*/ 3753000 w 3753000"/>
                <a:gd name="connsiteY1" fmla="*/ 1867500 h 3735000"/>
                <a:gd name="connsiteX2" fmla="*/ 1876500 w 3753000"/>
                <a:gd name="connsiteY2" fmla="*/ 3735000 h 3735000"/>
                <a:gd name="connsiteX3" fmla="*/ 0 w 3753000"/>
                <a:gd name="connsiteY3" fmla="*/ 1867500 h 3735000"/>
                <a:gd name="connsiteX4" fmla="*/ 1876500 w 3753000"/>
                <a:gd name="connsiteY4" fmla="*/ 0 h 37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000" h="3735000">
                  <a:moveTo>
                    <a:pt x="1876500" y="0"/>
                  </a:moveTo>
                  <a:cubicBezTo>
                    <a:pt x="2912862" y="0"/>
                    <a:pt x="3753000" y="836108"/>
                    <a:pt x="3753000" y="1867500"/>
                  </a:cubicBezTo>
                  <a:cubicBezTo>
                    <a:pt x="3753000" y="2898892"/>
                    <a:pt x="2912862" y="3735000"/>
                    <a:pt x="1876500" y="3735000"/>
                  </a:cubicBezTo>
                  <a:cubicBezTo>
                    <a:pt x="840138" y="3735000"/>
                    <a:pt x="0" y="2898892"/>
                    <a:pt x="0" y="1867500"/>
                  </a:cubicBezTo>
                  <a:cubicBezTo>
                    <a:pt x="0" y="836108"/>
                    <a:pt x="840138" y="0"/>
                    <a:pt x="1876500" y="0"/>
                  </a:cubicBezTo>
                  <a:close/>
                </a:path>
              </a:pathLst>
            </a:cu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05" y="542673"/>
              <a:ext cx="668073" cy="945000"/>
            </a:xfrm>
            <a:prstGeom prst="rect">
              <a:avLst/>
            </a:prstGeom>
          </p:spPr>
        </p:pic>
      </p:grpSp>
      <p:sp>
        <p:nvSpPr>
          <p:cNvPr id="16" name="Ромб 15"/>
          <p:cNvSpPr/>
          <p:nvPr/>
        </p:nvSpPr>
        <p:spPr>
          <a:xfrm>
            <a:off x="-1287641" y="2732411"/>
            <a:ext cx="1854908" cy="1836022"/>
          </a:xfrm>
          <a:prstGeom prst="diamond">
            <a:avLst/>
          </a:prstGeom>
          <a:solidFill>
            <a:srgbClr val="C0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омб 16"/>
          <p:cNvSpPr/>
          <p:nvPr/>
        </p:nvSpPr>
        <p:spPr>
          <a:xfrm>
            <a:off x="-1119225" y="3727104"/>
            <a:ext cx="2561316" cy="2579235"/>
          </a:xfrm>
          <a:prstGeom prst="diamond">
            <a:avLst/>
          </a:prstGeom>
          <a:solidFill>
            <a:srgbClr val="50AA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1906" y="337237"/>
            <a:ext cx="6460961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Evolventa" panose="020B0502020202020204" pitchFamily="34" charset="0"/>
              </a:rPr>
              <a:t>I открытый фестиваль «</a:t>
            </a:r>
            <a:r>
              <a:rPr lang="ru-RU" sz="2800" dirty="0" err="1" smtClean="0">
                <a:solidFill>
                  <a:schemeClr val="bg1"/>
                </a:solidFill>
                <a:latin typeface="Evolventa" panose="020B0502020202020204" pitchFamily="34" charset="0"/>
              </a:rPr>
              <a:t>Велоспининг</a:t>
            </a:r>
            <a:r>
              <a:rPr lang="ru-RU" sz="2800" dirty="0" smtClean="0">
                <a:solidFill>
                  <a:schemeClr val="bg1"/>
                </a:solidFill>
                <a:latin typeface="Evolventa" panose="020B0502020202020204" pitchFamily="34" charset="0"/>
              </a:rPr>
              <a:t>. Связь поколений: ВОВ и СВО»</a:t>
            </a:r>
            <a:endParaRPr lang="ru-RU" sz="2800" dirty="0">
              <a:solidFill>
                <a:schemeClr val="bg1"/>
              </a:solidFill>
              <a:latin typeface="Evolventa" panose="020B0502020202020204" pitchFamily="34" charset="0"/>
            </a:endParaRPr>
          </a:p>
        </p:txBody>
      </p:sp>
      <p:pic>
        <p:nvPicPr>
          <p:cNvPr id="15" name="Объект 6"/>
          <p:cNvPicPr>
            <a:picLocks noGrp="1" noChangeAspect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667" y="2769600"/>
            <a:ext cx="2381250" cy="179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Объект 5"/>
          <p:cNvPicPr>
            <a:picLocks noGrp="1" noChangeAspect="1"/>
          </p:cNvPicPr>
          <p:nvPr>
            <p:ph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666" y="860698"/>
            <a:ext cx="2381251" cy="1790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667" y="4678500"/>
            <a:ext cx="2381250" cy="179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292" y="2704841"/>
            <a:ext cx="7138108" cy="3205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481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079066" y="-15027"/>
            <a:ext cx="6112933" cy="687302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445537" y="281216"/>
            <a:ext cx="1434187" cy="1462249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0830462"/>
              </a:avLst>
            </a:prstTxWarp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 МБУ «</a:t>
            </a:r>
            <a:r>
              <a:rPr lang="ru-RU" sz="4400" dirty="0" err="1" smtClean="0">
                <a:solidFill>
                  <a:schemeClr val="bg1"/>
                </a:solidFill>
                <a:latin typeface="Calibri" panose="020F0502020204030204"/>
              </a:rPr>
              <a:t>Намская</a:t>
            </a:r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централизованная библиотечная система»</a:t>
            </a:r>
            <a:endParaRPr lang="ru-RU" sz="4400" dirty="0">
              <a:solidFill>
                <a:schemeClr val="bg1"/>
              </a:solidFill>
              <a:latin typeface="Calibri" panose="020F0502020204030204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0490813" y="353222"/>
            <a:ext cx="1338014" cy="1345270"/>
            <a:chOff x="464214" y="404159"/>
            <a:chExt cx="1220856" cy="121500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1" b="14568"/>
            <a:stretch>
              <a:fillRect/>
            </a:stretch>
          </p:blipFill>
          <p:spPr>
            <a:xfrm>
              <a:off x="464214" y="404159"/>
              <a:ext cx="1220856" cy="1215000"/>
            </a:xfrm>
            <a:custGeom>
              <a:avLst/>
              <a:gdLst>
                <a:gd name="connsiteX0" fmla="*/ 1876500 w 3753000"/>
                <a:gd name="connsiteY0" fmla="*/ 0 h 3735000"/>
                <a:gd name="connsiteX1" fmla="*/ 3753000 w 3753000"/>
                <a:gd name="connsiteY1" fmla="*/ 1867500 h 3735000"/>
                <a:gd name="connsiteX2" fmla="*/ 1876500 w 3753000"/>
                <a:gd name="connsiteY2" fmla="*/ 3735000 h 3735000"/>
                <a:gd name="connsiteX3" fmla="*/ 0 w 3753000"/>
                <a:gd name="connsiteY3" fmla="*/ 1867500 h 3735000"/>
                <a:gd name="connsiteX4" fmla="*/ 1876500 w 3753000"/>
                <a:gd name="connsiteY4" fmla="*/ 0 h 37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000" h="3735000">
                  <a:moveTo>
                    <a:pt x="1876500" y="0"/>
                  </a:moveTo>
                  <a:cubicBezTo>
                    <a:pt x="2912862" y="0"/>
                    <a:pt x="3753000" y="836108"/>
                    <a:pt x="3753000" y="1867500"/>
                  </a:cubicBezTo>
                  <a:cubicBezTo>
                    <a:pt x="3753000" y="2898892"/>
                    <a:pt x="2912862" y="3735000"/>
                    <a:pt x="1876500" y="3735000"/>
                  </a:cubicBezTo>
                  <a:cubicBezTo>
                    <a:pt x="840138" y="3735000"/>
                    <a:pt x="0" y="2898892"/>
                    <a:pt x="0" y="1867500"/>
                  </a:cubicBezTo>
                  <a:cubicBezTo>
                    <a:pt x="0" y="836108"/>
                    <a:pt x="840138" y="0"/>
                    <a:pt x="1876500" y="0"/>
                  </a:cubicBezTo>
                  <a:close/>
                </a:path>
              </a:pathLst>
            </a:cu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05" y="542673"/>
              <a:ext cx="668073" cy="945000"/>
            </a:xfrm>
            <a:prstGeom prst="rect">
              <a:avLst/>
            </a:prstGeom>
          </p:spPr>
        </p:pic>
      </p:grpSp>
      <p:sp>
        <p:nvSpPr>
          <p:cNvPr id="16" name="Ромб 15"/>
          <p:cNvSpPr/>
          <p:nvPr/>
        </p:nvSpPr>
        <p:spPr>
          <a:xfrm>
            <a:off x="1664005" y="213297"/>
            <a:ext cx="1833337" cy="1836022"/>
          </a:xfrm>
          <a:prstGeom prst="diamond">
            <a:avLst/>
          </a:prstGeom>
          <a:solidFill>
            <a:srgbClr val="C0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омб 16"/>
          <p:cNvSpPr/>
          <p:nvPr/>
        </p:nvSpPr>
        <p:spPr>
          <a:xfrm>
            <a:off x="-283557" y="-1026327"/>
            <a:ext cx="2561316" cy="2579235"/>
          </a:xfrm>
          <a:prstGeom prst="diamond">
            <a:avLst/>
          </a:prstGeom>
          <a:solidFill>
            <a:srgbClr val="50AA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68044" y="448461"/>
            <a:ext cx="4082032" cy="1325563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Evolventa" panose="020B0502020202020204" pitchFamily="34" charset="0"/>
              </a:rPr>
              <a:t>Литературно-музыкальный фестиваль «Единство в белых журавлях»</a:t>
            </a:r>
            <a:endParaRPr lang="ru-RU" sz="2800" dirty="0">
              <a:solidFill>
                <a:schemeClr val="bg1"/>
              </a:solidFill>
              <a:latin typeface="Evolventa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76390" y="2237512"/>
            <a:ext cx="550333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chemeClr val="bg1"/>
                </a:solidFill>
              </a:rPr>
              <a:t>В рамках фестиваля был проведен телемост с библиотекой города Докучаевска (Донецкая Народная Республика) и ребятами из </a:t>
            </a:r>
            <a:r>
              <a:rPr lang="ru-RU" sz="1600" dirty="0" err="1" smtClean="0">
                <a:solidFill>
                  <a:schemeClr val="bg1"/>
                </a:solidFill>
              </a:rPr>
              <a:t>Докучаевского</a:t>
            </a:r>
            <a:r>
              <a:rPr lang="ru-RU" sz="1600" dirty="0" smtClean="0">
                <a:solidFill>
                  <a:schemeClr val="bg1"/>
                </a:solidFill>
              </a:rPr>
              <a:t> Движения Первых. Каждая сторона выражала приветы участникам, а также были показаны видеоролики о городе Докучаевске, Якутии и </a:t>
            </a:r>
            <a:r>
              <a:rPr lang="ru-RU" sz="1600" dirty="0" err="1" smtClean="0">
                <a:solidFill>
                  <a:schemeClr val="bg1"/>
                </a:solidFill>
              </a:rPr>
              <a:t>Намском</a:t>
            </a:r>
            <a:r>
              <a:rPr lang="ru-RU" sz="1600" dirty="0" smtClean="0">
                <a:solidFill>
                  <a:schemeClr val="bg1"/>
                </a:solidFill>
              </a:rPr>
              <a:t> улусе. В мероприятии также принял участие особый гость, Захар </a:t>
            </a:r>
            <a:r>
              <a:rPr lang="ru-RU" sz="1600" dirty="0" err="1" smtClean="0">
                <a:solidFill>
                  <a:schemeClr val="bg1"/>
                </a:solidFill>
              </a:rPr>
              <a:t>Ревович</a:t>
            </a:r>
            <a:r>
              <a:rPr lang="ru-RU" sz="1600" dirty="0" smtClean="0">
                <a:solidFill>
                  <a:schemeClr val="bg1"/>
                </a:solidFill>
              </a:rPr>
              <a:t> Анисимов — участник кадровой программы Главы РС(Я) «Якутия – земля героев» для участников и ветеранов специальной военной операции.</a:t>
            </a:r>
          </a:p>
          <a:p>
            <a:pPr algn="just"/>
            <a:r>
              <a:rPr lang="ru-RU" sz="1600" dirty="0" smtClean="0">
                <a:solidFill>
                  <a:schemeClr val="bg1"/>
                </a:solidFill>
              </a:rPr>
              <a:t>      В ходе фестиваля ребята читали стихи русских и якутских поэтов, исполняли русские народные песни и фольклорные номера. В финале участники, находясь в разных уголках страны, совместно исполнили песню «Журавли» под гитару. </a:t>
            </a:r>
          </a:p>
          <a:p>
            <a:pPr algn="just"/>
            <a:r>
              <a:rPr lang="en-US" sz="1600" dirty="0" smtClean="0">
                <a:solidFill>
                  <a:schemeClr val="bg1"/>
                </a:solidFill>
                <a:effectLst>
                  <a:glow rad="50800">
                    <a:schemeClr val="bg1">
                      <a:alpha val="60000"/>
                    </a:schemeClr>
                  </a:glow>
                </a:effectLst>
                <a:hlinkClick r:id="rId5"/>
              </a:rPr>
              <a:t>https://namlib.ru/edinstvo-v-belyh-zhuravlyah/</a:t>
            </a:r>
            <a:r>
              <a:rPr lang="ru-RU" sz="1600" dirty="0" smtClean="0">
                <a:solidFill>
                  <a:schemeClr val="bg1"/>
                </a:solidFill>
                <a:effectLst>
                  <a:glow rad="50800">
                    <a:schemeClr val="bg1">
                      <a:alpha val="60000"/>
                    </a:schemeClr>
                  </a:glow>
                </a:effectLst>
              </a:rPr>
              <a:t> </a:t>
            </a:r>
            <a:endParaRPr lang="ru-RU" sz="1600" dirty="0">
              <a:solidFill>
                <a:schemeClr val="bg1"/>
              </a:solidFill>
              <a:effectLst>
                <a:glow rad="508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8" name="Объект 5"/>
          <p:cNvPicPr>
            <a:picLocks noGrp="1" noChangeAspect="1"/>
          </p:cNvPicPr>
          <p:nvPr>
            <p:ph sz="quarter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6185"/>
            <a:ext cx="6256139" cy="4166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19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079066" y="-15027"/>
            <a:ext cx="6112933" cy="687302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445537" y="281216"/>
            <a:ext cx="1434187" cy="1462249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0830462"/>
              </a:avLst>
            </a:prstTxWarp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 МБУ «</a:t>
            </a:r>
            <a:r>
              <a:rPr lang="ru-RU" sz="4400" dirty="0" err="1" smtClean="0">
                <a:solidFill>
                  <a:schemeClr val="bg1"/>
                </a:solidFill>
                <a:latin typeface="Calibri" panose="020F0502020204030204"/>
              </a:rPr>
              <a:t>Намская</a:t>
            </a:r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централизованная библиотечная система»</a:t>
            </a:r>
            <a:endParaRPr lang="ru-RU" sz="4400" dirty="0">
              <a:solidFill>
                <a:schemeClr val="bg1"/>
              </a:solidFill>
              <a:latin typeface="Calibri" panose="020F0502020204030204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0490813" y="353222"/>
            <a:ext cx="1338014" cy="1345270"/>
            <a:chOff x="464214" y="404159"/>
            <a:chExt cx="1220856" cy="121500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1" b="14568"/>
            <a:stretch>
              <a:fillRect/>
            </a:stretch>
          </p:blipFill>
          <p:spPr>
            <a:xfrm>
              <a:off x="464214" y="404159"/>
              <a:ext cx="1220856" cy="1215000"/>
            </a:xfrm>
            <a:custGeom>
              <a:avLst/>
              <a:gdLst>
                <a:gd name="connsiteX0" fmla="*/ 1876500 w 3753000"/>
                <a:gd name="connsiteY0" fmla="*/ 0 h 3735000"/>
                <a:gd name="connsiteX1" fmla="*/ 3753000 w 3753000"/>
                <a:gd name="connsiteY1" fmla="*/ 1867500 h 3735000"/>
                <a:gd name="connsiteX2" fmla="*/ 1876500 w 3753000"/>
                <a:gd name="connsiteY2" fmla="*/ 3735000 h 3735000"/>
                <a:gd name="connsiteX3" fmla="*/ 0 w 3753000"/>
                <a:gd name="connsiteY3" fmla="*/ 1867500 h 3735000"/>
                <a:gd name="connsiteX4" fmla="*/ 1876500 w 3753000"/>
                <a:gd name="connsiteY4" fmla="*/ 0 h 37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000" h="3735000">
                  <a:moveTo>
                    <a:pt x="1876500" y="0"/>
                  </a:moveTo>
                  <a:cubicBezTo>
                    <a:pt x="2912862" y="0"/>
                    <a:pt x="3753000" y="836108"/>
                    <a:pt x="3753000" y="1867500"/>
                  </a:cubicBezTo>
                  <a:cubicBezTo>
                    <a:pt x="3753000" y="2898892"/>
                    <a:pt x="2912862" y="3735000"/>
                    <a:pt x="1876500" y="3735000"/>
                  </a:cubicBezTo>
                  <a:cubicBezTo>
                    <a:pt x="840138" y="3735000"/>
                    <a:pt x="0" y="2898892"/>
                    <a:pt x="0" y="1867500"/>
                  </a:cubicBezTo>
                  <a:cubicBezTo>
                    <a:pt x="0" y="836108"/>
                    <a:pt x="840138" y="0"/>
                    <a:pt x="1876500" y="0"/>
                  </a:cubicBezTo>
                  <a:close/>
                </a:path>
              </a:pathLst>
            </a:cu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05" y="542673"/>
              <a:ext cx="668073" cy="945000"/>
            </a:xfrm>
            <a:prstGeom prst="rect">
              <a:avLst/>
            </a:prstGeom>
          </p:spPr>
        </p:pic>
      </p:grpSp>
      <p:sp>
        <p:nvSpPr>
          <p:cNvPr id="16" name="Ромб 15"/>
          <p:cNvSpPr/>
          <p:nvPr/>
        </p:nvSpPr>
        <p:spPr>
          <a:xfrm>
            <a:off x="-394073" y="3027458"/>
            <a:ext cx="1833337" cy="1836022"/>
          </a:xfrm>
          <a:prstGeom prst="diamond">
            <a:avLst/>
          </a:prstGeom>
          <a:solidFill>
            <a:srgbClr val="C0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омб 16"/>
          <p:cNvSpPr/>
          <p:nvPr/>
        </p:nvSpPr>
        <p:spPr>
          <a:xfrm>
            <a:off x="-1196119" y="4646775"/>
            <a:ext cx="2561316" cy="2579235"/>
          </a:xfrm>
          <a:prstGeom prst="diamond">
            <a:avLst/>
          </a:prstGeom>
          <a:solidFill>
            <a:srgbClr val="50AA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1830" y="318591"/>
            <a:ext cx="4060943" cy="1325563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Evolventa" panose="020B0502020202020204" pitchFamily="34" charset="0"/>
              </a:rPr>
              <a:t>Литературно-музыкальный фестиваль «Единство в белых журавлях»</a:t>
            </a:r>
            <a:endParaRPr lang="ru-RU" sz="2800" dirty="0">
              <a:solidFill>
                <a:schemeClr val="bg1"/>
              </a:solidFill>
              <a:latin typeface="Evolventa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19" y="2064212"/>
            <a:ext cx="6898185" cy="38721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68" y="2454101"/>
            <a:ext cx="3674366" cy="20668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5" y="4556063"/>
            <a:ext cx="3668682" cy="20593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88" y="353222"/>
            <a:ext cx="3665264" cy="205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2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139738" y="-15027"/>
            <a:ext cx="8052261" cy="687302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445537" y="281216"/>
            <a:ext cx="1434187" cy="1462249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0830462"/>
              </a:avLst>
            </a:prstTxWarp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 МБУ «</a:t>
            </a:r>
            <a:r>
              <a:rPr lang="ru-RU" sz="4400" dirty="0" err="1" smtClean="0">
                <a:solidFill>
                  <a:schemeClr val="bg1"/>
                </a:solidFill>
                <a:latin typeface="Calibri" panose="020F0502020204030204"/>
              </a:rPr>
              <a:t>Намская</a:t>
            </a:r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централизованная библиотечная система»</a:t>
            </a:r>
            <a:endParaRPr lang="ru-RU" sz="4400" dirty="0">
              <a:solidFill>
                <a:schemeClr val="bg1"/>
              </a:solidFill>
              <a:latin typeface="Calibri" panose="020F0502020204030204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0490813" y="353222"/>
            <a:ext cx="1338014" cy="1345270"/>
            <a:chOff x="464214" y="404159"/>
            <a:chExt cx="1220856" cy="121500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1" b="14568"/>
            <a:stretch>
              <a:fillRect/>
            </a:stretch>
          </p:blipFill>
          <p:spPr>
            <a:xfrm>
              <a:off x="464214" y="404159"/>
              <a:ext cx="1220856" cy="1215000"/>
            </a:xfrm>
            <a:custGeom>
              <a:avLst/>
              <a:gdLst>
                <a:gd name="connsiteX0" fmla="*/ 1876500 w 3753000"/>
                <a:gd name="connsiteY0" fmla="*/ 0 h 3735000"/>
                <a:gd name="connsiteX1" fmla="*/ 3753000 w 3753000"/>
                <a:gd name="connsiteY1" fmla="*/ 1867500 h 3735000"/>
                <a:gd name="connsiteX2" fmla="*/ 1876500 w 3753000"/>
                <a:gd name="connsiteY2" fmla="*/ 3735000 h 3735000"/>
                <a:gd name="connsiteX3" fmla="*/ 0 w 3753000"/>
                <a:gd name="connsiteY3" fmla="*/ 1867500 h 3735000"/>
                <a:gd name="connsiteX4" fmla="*/ 1876500 w 3753000"/>
                <a:gd name="connsiteY4" fmla="*/ 0 h 37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000" h="3735000">
                  <a:moveTo>
                    <a:pt x="1876500" y="0"/>
                  </a:moveTo>
                  <a:cubicBezTo>
                    <a:pt x="2912862" y="0"/>
                    <a:pt x="3753000" y="836108"/>
                    <a:pt x="3753000" y="1867500"/>
                  </a:cubicBezTo>
                  <a:cubicBezTo>
                    <a:pt x="3753000" y="2898892"/>
                    <a:pt x="2912862" y="3735000"/>
                    <a:pt x="1876500" y="3735000"/>
                  </a:cubicBezTo>
                  <a:cubicBezTo>
                    <a:pt x="840138" y="3735000"/>
                    <a:pt x="0" y="2898892"/>
                    <a:pt x="0" y="1867500"/>
                  </a:cubicBezTo>
                  <a:cubicBezTo>
                    <a:pt x="0" y="836108"/>
                    <a:pt x="840138" y="0"/>
                    <a:pt x="1876500" y="0"/>
                  </a:cubicBezTo>
                  <a:close/>
                </a:path>
              </a:pathLst>
            </a:cu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05" y="542673"/>
              <a:ext cx="668073" cy="945000"/>
            </a:xfrm>
            <a:prstGeom prst="rect">
              <a:avLst/>
            </a:prstGeom>
          </p:spPr>
        </p:pic>
      </p:grpSp>
      <p:sp>
        <p:nvSpPr>
          <p:cNvPr id="16" name="Ромб 15"/>
          <p:cNvSpPr/>
          <p:nvPr/>
        </p:nvSpPr>
        <p:spPr>
          <a:xfrm>
            <a:off x="2154943" y="-952919"/>
            <a:ext cx="1833337" cy="1836022"/>
          </a:xfrm>
          <a:prstGeom prst="diamond">
            <a:avLst/>
          </a:prstGeom>
          <a:solidFill>
            <a:srgbClr val="C0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омб 16"/>
          <p:cNvSpPr/>
          <p:nvPr/>
        </p:nvSpPr>
        <p:spPr>
          <a:xfrm>
            <a:off x="-283557" y="-1026327"/>
            <a:ext cx="2561316" cy="2579235"/>
          </a:xfrm>
          <a:prstGeom prst="diamond">
            <a:avLst/>
          </a:prstGeom>
          <a:solidFill>
            <a:srgbClr val="50AA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3812" y="286656"/>
            <a:ext cx="4260940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Evolventa" panose="020B0502020202020204" pitchFamily="34" charset="0"/>
              </a:rPr>
              <a:t>Улусный конкурс «Белые журавли»</a:t>
            </a:r>
            <a:endParaRPr lang="ru-RU" sz="2800" dirty="0">
              <a:solidFill>
                <a:schemeClr val="bg1"/>
              </a:solidFill>
              <a:latin typeface="Evolventa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783185" y="1884796"/>
            <a:ext cx="504564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chemeClr val="bg1"/>
                </a:solidFill>
              </a:rPr>
              <a:t>Проводится в наслеге второй раз. Конкурс имеет улусный охват. В рамках конкурса дети соревнуются по трем направлениям: в чтении стихотворений, в написании плакатов, в написании эссе. </a:t>
            </a:r>
          </a:p>
          <a:p>
            <a:pPr algn="just"/>
            <a:r>
              <a:rPr lang="ru-RU" sz="1600" dirty="0" smtClean="0">
                <a:solidFill>
                  <a:schemeClr val="bg1"/>
                </a:solidFill>
              </a:rPr>
              <a:t>В 2025 году наш конкурс стал настоящим праздником для всех участников, гостей и зрителей. Были зачитаны поздравительные правительственные телеграммы от депутата Государственной Думы РФ </a:t>
            </a:r>
            <a:r>
              <a:rPr lang="ru-RU" sz="1600" dirty="0" err="1" smtClean="0">
                <a:solidFill>
                  <a:schemeClr val="bg1"/>
                </a:solidFill>
              </a:rPr>
              <a:t>Сайгидпаши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Дарбишевича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Умаханова</a:t>
            </a:r>
            <a:r>
              <a:rPr lang="ru-RU" sz="1600" dirty="0" smtClean="0">
                <a:solidFill>
                  <a:schemeClr val="bg1"/>
                </a:solidFill>
              </a:rPr>
              <a:t>, от председателя Комитета НС РД по культуре, делам молодежи, спорту и туризму Мурата Магомедовича </a:t>
            </a:r>
            <a:r>
              <a:rPr lang="ru-RU" sz="1600" dirty="0" err="1" smtClean="0">
                <a:solidFill>
                  <a:schemeClr val="bg1"/>
                </a:solidFill>
              </a:rPr>
              <a:t>Пайзулаева</a:t>
            </a:r>
            <a:r>
              <a:rPr lang="ru-RU" sz="1600" dirty="0" smtClean="0">
                <a:solidFill>
                  <a:schemeClr val="bg1"/>
                </a:solidFill>
              </a:rPr>
              <a:t>, от министра по физической культуре и спорту Республики Дагестан </a:t>
            </a:r>
            <a:r>
              <a:rPr lang="ru-RU" sz="1600" dirty="0" err="1" smtClean="0">
                <a:solidFill>
                  <a:schemeClr val="bg1"/>
                </a:solidFill>
              </a:rPr>
              <a:t>Сажида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Халилрахмановича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Сажидова</a:t>
            </a:r>
            <a:r>
              <a:rPr lang="ru-RU" sz="1600" dirty="0" smtClean="0">
                <a:solidFill>
                  <a:schemeClr val="bg1"/>
                </a:solidFill>
              </a:rPr>
              <a:t>, а так же было продемонстрировано видеопоздравление от дагестанского писателя и журналиста, общественного деятеля, члена Союза журналистов и Союза писателей России </a:t>
            </a:r>
            <a:r>
              <a:rPr lang="ru-RU" sz="1600" dirty="0" err="1" smtClean="0">
                <a:solidFill>
                  <a:schemeClr val="bg1"/>
                </a:solidFill>
              </a:rPr>
              <a:t>Б.С.Самадова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en-US" sz="1600" dirty="0" smtClean="0">
                <a:solidFill>
                  <a:schemeClr val="bg1"/>
                </a:solidFill>
                <a:effectLst>
                  <a:glow rad="50800">
                    <a:schemeClr val="bg1">
                      <a:alpha val="60000"/>
                    </a:schemeClr>
                  </a:glow>
                </a:effectLst>
                <a:hlinkClick r:id="rId5"/>
              </a:rPr>
              <a:t>https://namlib.ru/den-belyh-zhuravlej-2/</a:t>
            </a:r>
            <a:r>
              <a:rPr lang="ru-RU" sz="1600" dirty="0" smtClean="0">
                <a:solidFill>
                  <a:schemeClr val="bg1"/>
                </a:solidFill>
                <a:effectLst>
                  <a:glow rad="50800">
                    <a:schemeClr val="bg1">
                      <a:alpha val="60000"/>
                    </a:schemeClr>
                  </a:glow>
                </a:effectLst>
              </a:rPr>
              <a:t>  </a:t>
            </a:r>
          </a:p>
          <a:p>
            <a:endParaRPr lang="ru-RU" dirty="0"/>
          </a:p>
        </p:txBody>
      </p:sp>
      <p:pic>
        <p:nvPicPr>
          <p:cNvPr id="15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31" y="2049319"/>
            <a:ext cx="6233101" cy="3561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714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26133" y="-15026"/>
            <a:ext cx="2065865" cy="687302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445537" y="281216"/>
            <a:ext cx="1434187" cy="1462249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0830462"/>
              </a:avLst>
            </a:prstTxWarp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 МБУ «</a:t>
            </a:r>
            <a:r>
              <a:rPr lang="ru-RU" sz="4400" dirty="0" err="1" smtClean="0">
                <a:solidFill>
                  <a:schemeClr val="bg1"/>
                </a:solidFill>
                <a:latin typeface="Calibri" panose="020F0502020204030204"/>
              </a:rPr>
              <a:t>Намская</a:t>
            </a:r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централизованная библиотечная система»</a:t>
            </a:r>
            <a:endParaRPr lang="ru-RU" sz="4400" dirty="0">
              <a:solidFill>
                <a:schemeClr val="bg1"/>
              </a:solidFill>
              <a:latin typeface="Calibri" panose="020F0502020204030204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0490813" y="353222"/>
            <a:ext cx="1338014" cy="1345270"/>
            <a:chOff x="464214" y="404159"/>
            <a:chExt cx="1220856" cy="121500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1" b="14568"/>
            <a:stretch>
              <a:fillRect/>
            </a:stretch>
          </p:blipFill>
          <p:spPr>
            <a:xfrm>
              <a:off x="464214" y="404159"/>
              <a:ext cx="1220856" cy="1215000"/>
            </a:xfrm>
            <a:custGeom>
              <a:avLst/>
              <a:gdLst>
                <a:gd name="connsiteX0" fmla="*/ 1876500 w 3753000"/>
                <a:gd name="connsiteY0" fmla="*/ 0 h 3735000"/>
                <a:gd name="connsiteX1" fmla="*/ 3753000 w 3753000"/>
                <a:gd name="connsiteY1" fmla="*/ 1867500 h 3735000"/>
                <a:gd name="connsiteX2" fmla="*/ 1876500 w 3753000"/>
                <a:gd name="connsiteY2" fmla="*/ 3735000 h 3735000"/>
                <a:gd name="connsiteX3" fmla="*/ 0 w 3753000"/>
                <a:gd name="connsiteY3" fmla="*/ 1867500 h 3735000"/>
                <a:gd name="connsiteX4" fmla="*/ 1876500 w 3753000"/>
                <a:gd name="connsiteY4" fmla="*/ 0 h 37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000" h="3735000">
                  <a:moveTo>
                    <a:pt x="1876500" y="0"/>
                  </a:moveTo>
                  <a:cubicBezTo>
                    <a:pt x="2912862" y="0"/>
                    <a:pt x="3753000" y="836108"/>
                    <a:pt x="3753000" y="1867500"/>
                  </a:cubicBezTo>
                  <a:cubicBezTo>
                    <a:pt x="3753000" y="2898892"/>
                    <a:pt x="2912862" y="3735000"/>
                    <a:pt x="1876500" y="3735000"/>
                  </a:cubicBezTo>
                  <a:cubicBezTo>
                    <a:pt x="840138" y="3735000"/>
                    <a:pt x="0" y="2898892"/>
                    <a:pt x="0" y="1867500"/>
                  </a:cubicBezTo>
                  <a:cubicBezTo>
                    <a:pt x="0" y="836108"/>
                    <a:pt x="840138" y="0"/>
                    <a:pt x="1876500" y="0"/>
                  </a:cubicBezTo>
                  <a:close/>
                </a:path>
              </a:pathLst>
            </a:cu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05" y="542673"/>
              <a:ext cx="668073" cy="945000"/>
            </a:xfrm>
            <a:prstGeom prst="rect">
              <a:avLst/>
            </a:prstGeom>
          </p:spPr>
        </p:pic>
      </p:grpSp>
      <p:sp>
        <p:nvSpPr>
          <p:cNvPr id="16" name="Ромб 15"/>
          <p:cNvSpPr/>
          <p:nvPr/>
        </p:nvSpPr>
        <p:spPr>
          <a:xfrm>
            <a:off x="8282304" y="-933037"/>
            <a:ext cx="1833337" cy="1836022"/>
          </a:xfrm>
          <a:prstGeom prst="diamond">
            <a:avLst/>
          </a:prstGeom>
          <a:solidFill>
            <a:srgbClr val="C0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омб 16"/>
          <p:cNvSpPr/>
          <p:nvPr/>
        </p:nvSpPr>
        <p:spPr>
          <a:xfrm>
            <a:off x="6564154" y="-1289618"/>
            <a:ext cx="2561316" cy="2579235"/>
          </a:xfrm>
          <a:prstGeom prst="diamond">
            <a:avLst/>
          </a:prstGeom>
          <a:solidFill>
            <a:srgbClr val="50AA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229" y="294776"/>
            <a:ext cx="7048187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Evolventa" panose="020B0502020202020204" pitchFamily="34" charset="0"/>
              </a:rPr>
              <a:t>Улусный конкурс «Белые журавли»</a:t>
            </a:r>
            <a:endParaRPr lang="ru-RU" sz="2800" dirty="0">
              <a:latin typeface="Evolventa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29" y="1846644"/>
            <a:ext cx="3342213" cy="22281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160" y="1843532"/>
            <a:ext cx="3346899" cy="22312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759" y="1843532"/>
            <a:ext cx="3342213" cy="22281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46" y="4277695"/>
            <a:ext cx="3355046" cy="22366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161" y="4274993"/>
            <a:ext cx="3353812" cy="223587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645" y="4274993"/>
            <a:ext cx="3353811" cy="223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7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94697" y="-15026"/>
            <a:ext cx="4497302" cy="687302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195594"/>
            <a:ext cx="9942022" cy="14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0445537" y="281216"/>
            <a:ext cx="1434187" cy="1462249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0830462"/>
              </a:avLst>
            </a:prstTxWarp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 МБУ «</a:t>
            </a:r>
            <a:r>
              <a:rPr lang="ru-RU" sz="4400" dirty="0" err="1" smtClean="0">
                <a:solidFill>
                  <a:schemeClr val="bg1"/>
                </a:solidFill>
                <a:latin typeface="Calibri" panose="020F0502020204030204"/>
              </a:rPr>
              <a:t>Намская</a:t>
            </a:r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централизованная библиотечная система»</a:t>
            </a:r>
            <a:endParaRPr lang="ru-RU" sz="4400" dirty="0">
              <a:solidFill>
                <a:schemeClr val="bg1"/>
              </a:solidFill>
              <a:latin typeface="Calibri" panose="020F0502020204030204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0490813" y="353222"/>
            <a:ext cx="1338014" cy="1345270"/>
            <a:chOff x="464214" y="404159"/>
            <a:chExt cx="1220856" cy="121500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1" b="14568"/>
            <a:stretch>
              <a:fillRect/>
            </a:stretch>
          </p:blipFill>
          <p:spPr>
            <a:xfrm>
              <a:off x="464214" y="404159"/>
              <a:ext cx="1220856" cy="1215000"/>
            </a:xfrm>
            <a:custGeom>
              <a:avLst/>
              <a:gdLst>
                <a:gd name="connsiteX0" fmla="*/ 1876500 w 3753000"/>
                <a:gd name="connsiteY0" fmla="*/ 0 h 3735000"/>
                <a:gd name="connsiteX1" fmla="*/ 3753000 w 3753000"/>
                <a:gd name="connsiteY1" fmla="*/ 1867500 h 3735000"/>
                <a:gd name="connsiteX2" fmla="*/ 1876500 w 3753000"/>
                <a:gd name="connsiteY2" fmla="*/ 3735000 h 3735000"/>
                <a:gd name="connsiteX3" fmla="*/ 0 w 3753000"/>
                <a:gd name="connsiteY3" fmla="*/ 1867500 h 3735000"/>
                <a:gd name="connsiteX4" fmla="*/ 1876500 w 3753000"/>
                <a:gd name="connsiteY4" fmla="*/ 0 h 37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000" h="3735000">
                  <a:moveTo>
                    <a:pt x="1876500" y="0"/>
                  </a:moveTo>
                  <a:cubicBezTo>
                    <a:pt x="2912862" y="0"/>
                    <a:pt x="3753000" y="836108"/>
                    <a:pt x="3753000" y="1867500"/>
                  </a:cubicBezTo>
                  <a:cubicBezTo>
                    <a:pt x="3753000" y="2898892"/>
                    <a:pt x="2912862" y="3735000"/>
                    <a:pt x="1876500" y="3735000"/>
                  </a:cubicBezTo>
                  <a:cubicBezTo>
                    <a:pt x="840138" y="3735000"/>
                    <a:pt x="0" y="2898892"/>
                    <a:pt x="0" y="1867500"/>
                  </a:cubicBezTo>
                  <a:cubicBezTo>
                    <a:pt x="0" y="836108"/>
                    <a:pt x="840138" y="0"/>
                    <a:pt x="1876500" y="0"/>
                  </a:cubicBezTo>
                  <a:close/>
                </a:path>
              </a:pathLst>
            </a:cu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05" y="542673"/>
              <a:ext cx="668073" cy="945000"/>
            </a:xfrm>
            <a:prstGeom prst="rect">
              <a:avLst/>
            </a:prstGeom>
          </p:spPr>
        </p:pic>
      </p:grpSp>
      <p:sp>
        <p:nvSpPr>
          <p:cNvPr id="16" name="Ромб 15"/>
          <p:cNvSpPr/>
          <p:nvPr/>
        </p:nvSpPr>
        <p:spPr>
          <a:xfrm>
            <a:off x="5636079" y="4636490"/>
            <a:ext cx="1833337" cy="1836022"/>
          </a:xfrm>
          <a:prstGeom prst="diamond">
            <a:avLst/>
          </a:prstGeom>
          <a:solidFill>
            <a:srgbClr val="C0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омб 16"/>
          <p:cNvSpPr/>
          <p:nvPr/>
        </p:nvSpPr>
        <p:spPr>
          <a:xfrm>
            <a:off x="3734583" y="5469360"/>
            <a:ext cx="2561316" cy="2579235"/>
          </a:xfrm>
          <a:prstGeom prst="diamond">
            <a:avLst/>
          </a:prstGeom>
          <a:solidFill>
            <a:srgbClr val="50AA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229" y="294776"/>
            <a:ext cx="7048187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Evolventa" panose="020B0502020202020204" pitchFamily="34" charset="0"/>
              </a:rPr>
              <a:t>Вековой юбилей 1-Хомустахской библиотеки нового поколения «</a:t>
            </a:r>
            <a:r>
              <a:rPr lang="ru-RU" sz="2800" dirty="0" err="1" smtClean="0">
                <a:latin typeface="Evolventa" panose="020B0502020202020204" pitchFamily="34" charset="0"/>
              </a:rPr>
              <a:t>Эйгэ</a:t>
            </a:r>
            <a:r>
              <a:rPr lang="ru-RU" sz="2800" dirty="0" smtClean="0">
                <a:latin typeface="Evolventa" panose="020B0502020202020204" pitchFamily="34" charset="0"/>
              </a:rPr>
              <a:t>»</a:t>
            </a:r>
            <a:endParaRPr lang="ru-RU" sz="2800" dirty="0">
              <a:latin typeface="Evolventa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0229" y="1743465"/>
            <a:ext cx="477691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БНП «</a:t>
            </a:r>
            <a:r>
              <a:rPr lang="ru-RU" dirty="0" err="1" smtClean="0"/>
              <a:t>Эйгэ</a:t>
            </a:r>
            <a:r>
              <a:rPr lang="ru-RU" dirty="0" smtClean="0"/>
              <a:t>» отметила в 2025 году 100-летие избы-читальни и 80-летие сельской библиотеки. Вся работа </a:t>
            </a:r>
            <a:r>
              <a:rPr lang="ru-RU" dirty="0" err="1" smtClean="0"/>
              <a:t>Хомустахской</a:t>
            </a:r>
            <a:r>
              <a:rPr lang="ru-RU" dirty="0" smtClean="0"/>
              <a:t> библиотеки в течение года была выстроена на теме столетия. Многочисленные проекты, чествование лучших читателей, книжные выставки, мероприятия – и как итог, юбилейный день, в рамках которого состоялась и торжественная часть с награждениями, концертными номерами, и последующая «вкусная» часть с замечательным фуршетом «</a:t>
            </a:r>
            <a:r>
              <a:rPr lang="ru-RU" dirty="0" err="1" smtClean="0"/>
              <a:t>Гостро-тека</a:t>
            </a:r>
            <a:r>
              <a:rPr lang="ru-RU" dirty="0" smtClean="0"/>
              <a:t>».</a:t>
            </a:r>
          </a:p>
          <a:p>
            <a:pPr algn="just"/>
            <a:r>
              <a:rPr lang="en-US" dirty="0" smtClean="0">
                <a:hlinkClick r:id="rId5"/>
              </a:rPr>
              <a:t>https://namlib.ru/chtenie-obedinyaet-1-homustahskaya-biblioteka-otmetila-vekovoj-yubilej-izby-chitalni-i-80-letie-s-osnovaniya-selskoj-biblioteki/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9" name="Объект 5"/>
          <p:cNvPicPr>
            <a:picLocks noGrp="1" noChangeAspect="1"/>
          </p:cNvPicPr>
          <p:nvPr>
            <p:ph sz="quarter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422" y="2163193"/>
            <a:ext cx="6339316" cy="3622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58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15026"/>
            <a:ext cx="8542867" cy="687302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62198" y="294776"/>
            <a:ext cx="1434187" cy="1462249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0830462"/>
              </a:avLst>
            </a:prstTxWarp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 МБУ «</a:t>
            </a:r>
            <a:r>
              <a:rPr lang="ru-RU" sz="4400" dirty="0" err="1" smtClean="0">
                <a:solidFill>
                  <a:schemeClr val="bg1"/>
                </a:solidFill>
                <a:latin typeface="Calibri" panose="020F0502020204030204"/>
              </a:rPr>
              <a:t>Намская</a:t>
            </a:r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централизованная библиотечная система»</a:t>
            </a:r>
            <a:endParaRPr lang="ru-RU" sz="4400" dirty="0">
              <a:solidFill>
                <a:schemeClr val="bg1"/>
              </a:solidFill>
              <a:latin typeface="Calibri" panose="020F0502020204030204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407474" y="366782"/>
            <a:ext cx="1338014" cy="1345270"/>
            <a:chOff x="464214" y="404159"/>
            <a:chExt cx="1220856" cy="121500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1" b="14568"/>
            <a:stretch>
              <a:fillRect/>
            </a:stretch>
          </p:blipFill>
          <p:spPr>
            <a:xfrm>
              <a:off x="464214" y="404159"/>
              <a:ext cx="1220856" cy="1215000"/>
            </a:xfrm>
            <a:custGeom>
              <a:avLst/>
              <a:gdLst>
                <a:gd name="connsiteX0" fmla="*/ 1876500 w 3753000"/>
                <a:gd name="connsiteY0" fmla="*/ 0 h 3735000"/>
                <a:gd name="connsiteX1" fmla="*/ 3753000 w 3753000"/>
                <a:gd name="connsiteY1" fmla="*/ 1867500 h 3735000"/>
                <a:gd name="connsiteX2" fmla="*/ 1876500 w 3753000"/>
                <a:gd name="connsiteY2" fmla="*/ 3735000 h 3735000"/>
                <a:gd name="connsiteX3" fmla="*/ 0 w 3753000"/>
                <a:gd name="connsiteY3" fmla="*/ 1867500 h 3735000"/>
                <a:gd name="connsiteX4" fmla="*/ 1876500 w 3753000"/>
                <a:gd name="connsiteY4" fmla="*/ 0 h 37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000" h="3735000">
                  <a:moveTo>
                    <a:pt x="1876500" y="0"/>
                  </a:moveTo>
                  <a:cubicBezTo>
                    <a:pt x="2912862" y="0"/>
                    <a:pt x="3753000" y="836108"/>
                    <a:pt x="3753000" y="1867500"/>
                  </a:cubicBezTo>
                  <a:cubicBezTo>
                    <a:pt x="3753000" y="2898892"/>
                    <a:pt x="2912862" y="3735000"/>
                    <a:pt x="1876500" y="3735000"/>
                  </a:cubicBezTo>
                  <a:cubicBezTo>
                    <a:pt x="840138" y="3735000"/>
                    <a:pt x="0" y="2898892"/>
                    <a:pt x="0" y="1867500"/>
                  </a:cubicBezTo>
                  <a:cubicBezTo>
                    <a:pt x="0" y="836108"/>
                    <a:pt x="840138" y="0"/>
                    <a:pt x="1876500" y="0"/>
                  </a:cubicBezTo>
                  <a:close/>
                </a:path>
              </a:pathLst>
            </a:cu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05" y="542673"/>
              <a:ext cx="668073" cy="945000"/>
            </a:xfrm>
            <a:prstGeom prst="rect">
              <a:avLst/>
            </a:prstGeom>
          </p:spPr>
        </p:pic>
      </p:grpSp>
      <p:sp>
        <p:nvSpPr>
          <p:cNvPr id="16" name="Ромб 15"/>
          <p:cNvSpPr/>
          <p:nvPr/>
        </p:nvSpPr>
        <p:spPr>
          <a:xfrm>
            <a:off x="10030481" y="5939989"/>
            <a:ext cx="1833337" cy="1836022"/>
          </a:xfrm>
          <a:prstGeom prst="diamond">
            <a:avLst/>
          </a:prstGeom>
          <a:solidFill>
            <a:srgbClr val="C0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омб 16"/>
          <p:cNvSpPr/>
          <p:nvPr/>
        </p:nvSpPr>
        <p:spPr>
          <a:xfrm>
            <a:off x="10371063" y="3907957"/>
            <a:ext cx="2561316" cy="2579235"/>
          </a:xfrm>
          <a:prstGeom prst="diamond">
            <a:avLst/>
          </a:prstGeom>
          <a:solidFill>
            <a:srgbClr val="50AA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9299" y="520147"/>
            <a:ext cx="5859367" cy="819129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Evolventa" panose="020B0502020202020204" pitchFamily="34" charset="0"/>
              </a:rPr>
              <a:t>Интеллектуальная игра от </a:t>
            </a:r>
            <a:r>
              <a:rPr lang="ru-RU" sz="2800" dirty="0" err="1" smtClean="0">
                <a:solidFill>
                  <a:schemeClr val="bg1"/>
                </a:solidFill>
                <a:latin typeface="Evolventa" panose="020B0502020202020204" pitchFamily="34" charset="0"/>
              </a:rPr>
              <a:t>редакии</a:t>
            </a:r>
            <a:r>
              <a:rPr lang="ru-RU" sz="2800" dirty="0" smtClean="0">
                <a:solidFill>
                  <a:schemeClr val="bg1"/>
                </a:solidFill>
                <a:latin typeface="Evolventa" panose="020B0502020202020204" pitchFamily="34" charset="0"/>
              </a:rPr>
              <a:t> журнала «</a:t>
            </a:r>
            <a:r>
              <a:rPr lang="ru-RU" sz="2800" dirty="0" err="1" smtClean="0">
                <a:solidFill>
                  <a:schemeClr val="bg1"/>
                </a:solidFill>
                <a:latin typeface="Evolventa" panose="020B0502020202020204" pitchFamily="34" charset="0"/>
              </a:rPr>
              <a:t>Чолбон</a:t>
            </a:r>
            <a:r>
              <a:rPr lang="ru-RU" sz="2800" dirty="0" smtClean="0">
                <a:solidFill>
                  <a:schemeClr val="bg1"/>
                </a:solidFill>
                <a:latin typeface="Evolventa" panose="020B0502020202020204" pitchFamily="34" charset="0"/>
              </a:rPr>
              <a:t>» </a:t>
            </a:r>
            <a:endParaRPr lang="ru-RU" sz="2800" dirty="0">
              <a:solidFill>
                <a:schemeClr val="bg1"/>
              </a:solidFill>
              <a:latin typeface="Evolventa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7474" y="2769296"/>
            <a:ext cx="361419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</a:rPr>
              <a:t>Данная игра проводится в третий раз. В 2025 году приняли участие 8 команд.</a:t>
            </a:r>
          </a:p>
          <a:p>
            <a:pPr algn="just"/>
            <a:r>
              <a:rPr lang="en-US" dirty="0" smtClean="0">
                <a:solidFill>
                  <a:schemeClr val="bg1"/>
                </a:solidFill>
                <a:effectLst>
                  <a:glow rad="50800">
                    <a:schemeClr val="bg1">
                      <a:alpha val="60000"/>
                    </a:schemeClr>
                  </a:glow>
                </a:effectLst>
                <a:hlinkClick r:id="rId5"/>
              </a:rPr>
              <a:t>https://namlib.ru/cholbon-%d3%a9j-k%d2%afre%d2%bbe-ulahan-oonnuu-nam-uluu%d2%bbugar/</a:t>
            </a:r>
            <a:r>
              <a:rPr lang="ru-RU" dirty="0" smtClean="0">
                <a:solidFill>
                  <a:schemeClr val="bg1"/>
                </a:solidFill>
                <a:effectLst>
                  <a:glow rad="50800">
                    <a:schemeClr val="bg1">
                      <a:alpha val="60000"/>
                    </a:schemeClr>
                  </a:glow>
                </a:effectLst>
              </a:rPr>
              <a:t> </a:t>
            </a:r>
            <a:endParaRPr lang="ru-RU" dirty="0">
              <a:solidFill>
                <a:schemeClr val="bg1"/>
              </a:solidFill>
              <a:effectLst>
                <a:glow rad="508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5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249" y="1725035"/>
            <a:ext cx="7209728" cy="4119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020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" y="-15026"/>
            <a:ext cx="8551334" cy="687302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62198" y="294776"/>
            <a:ext cx="1434187" cy="1462249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0830462"/>
              </a:avLst>
            </a:prstTxWarp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 МБУ «</a:t>
            </a:r>
            <a:r>
              <a:rPr lang="ru-RU" sz="4400" dirty="0" err="1" smtClean="0">
                <a:solidFill>
                  <a:schemeClr val="bg1"/>
                </a:solidFill>
                <a:latin typeface="Calibri" panose="020F0502020204030204"/>
              </a:rPr>
              <a:t>Намская</a:t>
            </a:r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централизованная библиотечная система»</a:t>
            </a:r>
            <a:endParaRPr lang="ru-RU" sz="4400" dirty="0">
              <a:solidFill>
                <a:schemeClr val="bg1"/>
              </a:solidFill>
              <a:latin typeface="Calibri" panose="020F0502020204030204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407474" y="366782"/>
            <a:ext cx="1338014" cy="1345270"/>
            <a:chOff x="464214" y="404159"/>
            <a:chExt cx="1220856" cy="121500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1" b="14568"/>
            <a:stretch>
              <a:fillRect/>
            </a:stretch>
          </p:blipFill>
          <p:spPr>
            <a:xfrm>
              <a:off x="464214" y="404159"/>
              <a:ext cx="1220856" cy="1215000"/>
            </a:xfrm>
            <a:custGeom>
              <a:avLst/>
              <a:gdLst>
                <a:gd name="connsiteX0" fmla="*/ 1876500 w 3753000"/>
                <a:gd name="connsiteY0" fmla="*/ 0 h 3735000"/>
                <a:gd name="connsiteX1" fmla="*/ 3753000 w 3753000"/>
                <a:gd name="connsiteY1" fmla="*/ 1867500 h 3735000"/>
                <a:gd name="connsiteX2" fmla="*/ 1876500 w 3753000"/>
                <a:gd name="connsiteY2" fmla="*/ 3735000 h 3735000"/>
                <a:gd name="connsiteX3" fmla="*/ 0 w 3753000"/>
                <a:gd name="connsiteY3" fmla="*/ 1867500 h 3735000"/>
                <a:gd name="connsiteX4" fmla="*/ 1876500 w 3753000"/>
                <a:gd name="connsiteY4" fmla="*/ 0 h 37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000" h="3735000">
                  <a:moveTo>
                    <a:pt x="1876500" y="0"/>
                  </a:moveTo>
                  <a:cubicBezTo>
                    <a:pt x="2912862" y="0"/>
                    <a:pt x="3753000" y="836108"/>
                    <a:pt x="3753000" y="1867500"/>
                  </a:cubicBezTo>
                  <a:cubicBezTo>
                    <a:pt x="3753000" y="2898892"/>
                    <a:pt x="2912862" y="3735000"/>
                    <a:pt x="1876500" y="3735000"/>
                  </a:cubicBezTo>
                  <a:cubicBezTo>
                    <a:pt x="840138" y="3735000"/>
                    <a:pt x="0" y="2898892"/>
                    <a:pt x="0" y="1867500"/>
                  </a:cubicBezTo>
                  <a:cubicBezTo>
                    <a:pt x="0" y="836108"/>
                    <a:pt x="840138" y="0"/>
                    <a:pt x="1876500" y="0"/>
                  </a:cubicBezTo>
                  <a:close/>
                </a:path>
              </a:pathLst>
            </a:cu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05" y="542673"/>
              <a:ext cx="668073" cy="945000"/>
            </a:xfrm>
            <a:prstGeom prst="rect">
              <a:avLst/>
            </a:prstGeom>
          </p:spPr>
        </p:pic>
      </p:grpSp>
      <p:sp>
        <p:nvSpPr>
          <p:cNvPr id="16" name="Ромб 15"/>
          <p:cNvSpPr/>
          <p:nvPr/>
        </p:nvSpPr>
        <p:spPr>
          <a:xfrm>
            <a:off x="8088610" y="-551229"/>
            <a:ext cx="1833337" cy="1836022"/>
          </a:xfrm>
          <a:prstGeom prst="diamond">
            <a:avLst/>
          </a:prstGeom>
          <a:solidFill>
            <a:srgbClr val="C0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омб 16"/>
          <p:cNvSpPr/>
          <p:nvPr/>
        </p:nvSpPr>
        <p:spPr>
          <a:xfrm>
            <a:off x="9812263" y="-1174727"/>
            <a:ext cx="2561316" cy="2579235"/>
          </a:xfrm>
          <a:prstGeom prst="diamond">
            <a:avLst/>
          </a:prstGeom>
          <a:solidFill>
            <a:srgbClr val="50AA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9300" y="630218"/>
            <a:ext cx="5977901" cy="819129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Evolventa" panose="020B0502020202020204" pitchFamily="34" charset="0"/>
              </a:rPr>
              <a:t>Мероприятия, посвященные 100-летию нашего земляка, краеведа </a:t>
            </a:r>
            <a:r>
              <a:rPr lang="ru-RU" sz="2800" dirty="0" err="1" smtClean="0">
                <a:solidFill>
                  <a:schemeClr val="bg1"/>
                </a:solidFill>
                <a:latin typeface="Evolventa" panose="020B0502020202020204" pitchFamily="34" charset="0"/>
              </a:rPr>
              <a:t>Т.И.Замятина</a:t>
            </a:r>
            <a:endParaRPr lang="ru-RU" sz="2800" dirty="0">
              <a:solidFill>
                <a:schemeClr val="bg1"/>
              </a:solidFill>
              <a:latin typeface="Evolventa" panose="020B0502020202020204" pitchFamily="34" charset="0"/>
            </a:endParaRPr>
          </a:p>
        </p:txBody>
      </p:sp>
      <p:pic>
        <p:nvPicPr>
          <p:cNvPr id="18" name="Объект 7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676" y="1469741"/>
            <a:ext cx="6914324" cy="45844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9399" y="2443070"/>
            <a:ext cx="495300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</a:rPr>
              <a:t>Цикл мероприятий, над которым трудились все учреждения культуры, в 2025 году прошел на очень высоком уровне. </a:t>
            </a:r>
            <a:r>
              <a:rPr lang="ru-RU" dirty="0" err="1" smtClean="0">
                <a:solidFill>
                  <a:schemeClr val="bg1"/>
                </a:solidFill>
              </a:rPr>
              <a:t>Намской</a:t>
            </a:r>
            <a:r>
              <a:rPr lang="ru-RU" dirty="0" smtClean="0">
                <a:solidFill>
                  <a:schemeClr val="bg1"/>
                </a:solidFill>
              </a:rPr>
              <a:t> библиотекой были проведены традиционные «</a:t>
            </a:r>
            <a:r>
              <a:rPr lang="ru-RU" dirty="0" err="1" smtClean="0">
                <a:solidFill>
                  <a:schemeClr val="bg1"/>
                </a:solidFill>
              </a:rPr>
              <a:t>Замятинские</a:t>
            </a:r>
            <a:r>
              <a:rPr lang="ru-RU" dirty="0" smtClean="0">
                <a:solidFill>
                  <a:schemeClr val="bg1"/>
                </a:solidFill>
              </a:rPr>
              <a:t> чтения», а так же разработан цифровой ресурс – электронный альманах, посвященный работе и жизни </a:t>
            </a:r>
            <a:r>
              <a:rPr lang="ru-RU" dirty="0" err="1" smtClean="0">
                <a:solidFill>
                  <a:schemeClr val="bg1"/>
                </a:solidFill>
              </a:rPr>
              <a:t>Т.И.Замятина</a:t>
            </a:r>
            <a:endParaRPr lang="ru-RU" dirty="0" smtClean="0">
              <a:solidFill>
                <a:schemeClr val="bg1"/>
              </a:solidFill>
            </a:endParaRPr>
          </a:p>
          <a:p>
            <a:pPr algn="just"/>
            <a:r>
              <a:rPr lang="en-US" dirty="0" smtClean="0">
                <a:solidFill>
                  <a:schemeClr val="bg1"/>
                </a:solidFill>
                <a:effectLst>
                  <a:glow rad="50800">
                    <a:schemeClr val="bg1">
                      <a:alpha val="60000"/>
                    </a:schemeClr>
                  </a:glow>
                </a:effectLst>
                <a:hlinkClick r:id="rId6"/>
              </a:rPr>
              <a:t>https://namlib.ru/terentej-zamyatin-syrdyk-suola/</a:t>
            </a:r>
            <a:r>
              <a:rPr lang="ru-RU" dirty="0" smtClean="0">
                <a:solidFill>
                  <a:schemeClr val="bg1"/>
                </a:solidFill>
                <a:effectLst>
                  <a:glow rad="50800">
                    <a:schemeClr val="bg1">
                      <a:alpha val="60000"/>
                    </a:schemeClr>
                  </a:glow>
                </a:effectLst>
              </a:rPr>
              <a:t> 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</a:rPr>
              <a:t>Ссылка на альманах: </a:t>
            </a:r>
            <a:r>
              <a:rPr lang="en-US" dirty="0" smtClean="0">
                <a:solidFill>
                  <a:schemeClr val="bg1"/>
                </a:solidFill>
                <a:effectLst>
                  <a:glow rad="50800">
                    <a:schemeClr val="bg1">
                      <a:alpha val="60000"/>
                    </a:schemeClr>
                  </a:glow>
                </a:effectLst>
                <a:hlinkClick r:id="rId7"/>
              </a:rPr>
              <a:t>https://namlib.ru/almanah/</a:t>
            </a:r>
            <a:r>
              <a:rPr lang="ru-RU" dirty="0" smtClean="0">
                <a:solidFill>
                  <a:schemeClr val="bg1"/>
                </a:solidFill>
                <a:effectLst>
                  <a:glow rad="50800">
                    <a:schemeClr val="bg1">
                      <a:alpha val="60000"/>
                    </a:schemeClr>
                  </a:glow>
                </a:effectLst>
              </a:rPr>
              <a:t> </a:t>
            </a:r>
            <a:endParaRPr lang="ru-RU" dirty="0">
              <a:solidFill>
                <a:schemeClr val="bg1"/>
              </a:solidFill>
              <a:effectLst>
                <a:glow rad="508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387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омб 13"/>
          <p:cNvSpPr/>
          <p:nvPr/>
        </p:nvSpPr>
        <p:spPr>
          <a:xfrm>
            <a:off x="823209" y="2946548"/>
            <a:ext cx="1992699" cy="1977311"/>
          </a:xfrm>
          <a:prstGeom prst="diamond">
            <a:avLst/>
          </a:prstGeom>
          <a:solidFill>
            <a:srgbClr val="50AA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омб 5"/>
          <p:cNvSpPr/>
          <p:nvPr/>
        </p:nvSpPr>
        <p:spPr>
          <a:xfrm>
            <a:off x="-892970" y="-800100"/>
            <a:ext cx="4205288" cy="4143375"/>
          </a:xfrm>
          <a:prstGeom prst="diamond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омб 6"/>
          <p:cNvSpPr/>
          <p:nvPr/>
        </p:nvSpPr>
        <p:spPr>
          <a:xfrm>
            <a:off x="-2061892" y="2757254"/>
            <a:ext cx="4431993" cy="4340054"/>
          </a:xfrm>
          <a:prstGeom prst="diamond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40735" y="365125"/>
            <a:ext cx="1773468" cy="1800200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0830462"/>
              </a:avLst>
            </a:prstTxWarp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 МБУ «</a:t>
            </a:r>
            <a:r>
              <a:rPr lang="ru-RU" sz="4400" dirty="0" err="1" smtClean="0">
                <a:solidFill>
                  <a:schemeClr val="bg1"/>
                </a:solidFill>
                <a:latin typeface="Calibri" panose="020F0502020204030204"/>
              </a:rPr>
              <a:t>Намская</a:t>
            </a:r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централизованная библиотечная система»</a:t>
            </a:r>
            <a:endParaRPr lang="ru-RU" sz="4400" dirty="0">
              <a:solidFill>
                <a:schemeClr val="bg1"/>
              </a:solidFill>
              <a:latin typeface="Calibri" panose="020F0502020204030204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86011" y="437131"/>
            <a:ext cx="1654544" cy="1656186"/>
            <a:chOff x="464214" y="404159"/>
            <a:chExt cx="1220856" cy="1215000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1" b="14568"/>
            <a:stretch>
              <a:fillRect/>
            </a:stretch>
          </p:blipFill>
          <p:spPr>
            <a:xfrm>
              <a:off x="464214" y="404159"/>
              <a:ext cx="1220856" cy="1215000"/>
            </a:xfrm>
            <a:custGeom>
              <a:avLst/>
              <a:gdLst>
                <a:gd name="connsiteX0" fmla="*/ 1876500 w 3753000"/>
                <a:gd name="connsiteY0" fmla="*/ 0 h 3735000"/>
                <a:gd name="connsiteX1" fmla="*/ 3753000 w 3753000"/>
                <a:gd name="connsiteY1" fmla="*/ 1867500 h 3735000"/>
                <a:gd name="connsiteX2" fmla="*/ 1876500 w 3753000"/>
                <a:gd name="connsiteY2" fmla="*/ 3735000 h 3735000"/>
                <a:gd name="connsiteX3" fmla="*/ 0 w 3753000"/>
                <a:gd name="connsiteY3" fmla="*/ 1867500 h 3735000"/>
                <a:gd name="connsiteX4" fmla="*/ 1876500 w 3753000"/>
                <a:gd name="connsiteY4" fmla="*/ 0 h 37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000" h="3735000">
                  <a:moveTo>
                    <a:pt x="1876500" y="0"/>
                  </a:moveTo>
                  <a:cubicBezTo>
                    <a:pt x="2912862" y="0"/>
                    <a:pt x="3753000" y="836108"/>
                    <a:pt x="3753000" y="1867500"/>
                  </a:cubicBezTo>
                  <a:cubicBezTo>
                    <a:pt x="3753000" y="2898892"/>
                    <a:pt x="2912862" y="3735000"/>
                    <a:pt x="1876500" y="3735000"/>
                  </a:cubicBezTo>
                  <a:cubicBezTo>
                    <a:pt x="840138" y="3735000"/>
                    <a:pt x="0" y="2898892"/>
                    <a:pt x="0" y="1867500"/>
                  </a:cubicBezTo>
                  <a:cubicBezTo>
                    <a:pt x="0" y="836108"/>
                    <a:pt x="840138" y="0"/>
                    <a:pt x="1876500" y="0"/>
                  </a:cubicBezTo>
                  <a:close/>
                </a:path>
              </a:pathLst>
            </a:cu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05" y="542673"/>
              <a:ext cx="668073" cy="945000"/>
            </a:xfrm>
            <a:prstGeom prst="rect">
              <a:avLst/>
            </a:prstGeom>
          </p:spPr>
        </p:pic>
      </p:grpSp>
      <p:sp>
        <p:nvSpPr>
          <p:cNvPr id="13" name="Ромб 12"/>
          <p:cNvSpPr/>
          <p:nvPr/>
        </p:nvSpPr>
        <p:spPr>
          <a:xfrm>
            <a:off x="760585" y="5347834"/>
            <a:ext cx="2924392" cy="2893214"/>
          </a:xfrm>
          <a:prstGeom prst="diamond">
            <a:avLst/>
          </a:prstGeom>
          <a:solidFill>
            <a:srgbClr val="C0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966" y="8440"/>
            <a:ext cx="4847034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24059" y="249309"/>
            <a:ext cx="520415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С гордостью представляем официальный символ </a:t>
            </a:r>
            <a:r>
              <a:rPr lang="ru-RU" sz="2000" dirty="0" err="1"/>
              <a:t>Намской</a:t>
            </a:r>
            <a:r>
              <a:rPr lang="ru-RU" sz="2000" dirty="0"/>
              <a:t> библиотеки – </a:t>
            </a:r>
            <a:r>
              <a:rPr lang="ru-RU" sz="2000" dirty="0" err="1"/>
              <a:t>маскота</a:t>
            </a:r>
            <a:r>
              <a:rPr lang="ru-RU" sz="2000" dirty="0"/>
              <a:t> «Девушка-лебедь»!</a:t>
            </a:r>
          </a:p>
          <a:p>
            <a:pPr algn="ctr"/>
            <a:r>
              <a:rPr lang="ru-RU" sz="2000" dirty="0"/>
              <a:t>Выбор этого образа глубоко символичен. Лебедь – не просто красивая птица, а официальный символ </a:t>
            </a:r>
            <a:r>
              <a:rPr lang="ru-RU" sz="2000" dirty="0" err="1"/>
              <a:t>Намского</a:t>
            </a:r>
            <a:r>
              <a:rPr lang="ru-RU" sz="2000" dirty="0"/>
              <a:t> улуса. «Девушка-лебедь» выступает как хранительница знаний и традиций, связующее звено между прошлым и будущим, олицетворение культурной идентичности нашего края. Этот </a:t>
            </a:r>
            <a:r>
              <a:rPr lang="ru-RU" sz="2000" dirty="0" err="1"/>
              <a:t>маскот</a:t>
            </a:r>
            <a:r>
              <a:rPr lang="ru-RU" sz="2000" dirty="0"/>
              <a:t> призван подчеркнуть уникальность </a:t>
            </a:r>
            <a:r>
              <a:rPr lang="ru-RU" sz="2000" dirty="0" err="1"/>
              <a:t>Намской</a:t>
            </a:r>
            <a:r>
              <a:rPr lang="ru-RU" sz="2000" dirty="0"/>
              <a:t> библиотеки, ее неразрывную связь с родной культурой и одновременно – устремленность в будущее. Таким образом, </a:t>
            </a:r>
            <a:r>
              <a:rPr lang="ru-RU" sz="2000" dirty="0" err="1"/>
              <a:t>маскот</a:t>
            </a:r>
            <a:r>
              <a:rPr lang="ru-RU" sz="2000" dirty="0"/>
              <a:t> становится не только узнаваемым образом библиотеки, но и носителем ее смыслового кода – соединения традиций и современности, знания и вдохновения, прошлого и будущего. </a:t>
            </a:r>
          </a:p>
        </p:txBody>
      </p:sp>
    </p:spTree>
    <p:extLst>
      <p:ext uri="{BB962C8B-B14F-4D97-AF65-F5344CB8AC3E}">
        <p14:creationId xmlns:p14="http://schemas.microsoft.com/office/powerpoint/2010/main" val="28178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" y="-15026"/>
            <a:ext cx="8077202" cy="687302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62198" y="294776"/>
            <a:ext cx="1434187" cy="1462249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0830462"/>
              </a:avLst>
            </a:prstTxWarp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 МБУ «</a:t>
            </a:r>
            <a:r>
              <a:rPr lang="ru-RU" sz="4400" dirty="0" err="1" smtClean="0">
                <a:solidFill>
                  <a:schemeClr val="bg1"/>
                </a:solidFill>
                <a:latin typeface="Calibri" panose="020F0502020204030204"/>
              </a:rPr>
              <a:t>Намская</a:t>
            </a:r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централизованная библиотечная система»</a:t>
            </a:r>
            <a:endParaRPr lang="ru-RU" sz="4400" dirty="0">
              <a:solidFill>
                <a:schemeClr val="bg1"/>
              </a:solidFill>
              <a:latin typeface="Calibri" panose="020F0502020204030204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407474" y="366782"/>
            <a:ext cx="1338014" cy="1345270"/>
            <a:chOff x="464214" y="404159"/>
            <a:chExt cx="1220856" cy="121500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1" b="14568"/>
            <a:stretch>
              <a:fillRect/>
            </a:stretch>
          </p:blipFill>
          <p:spPr>
            <a:xfrm>
              <a:off x="464214" y="404159"/>
              <a:ext cx="1220856" cy="1215000"/>
            </a:xfrm>
            <a:custGeom>
              <a:avLst/>
              <a:gdLst>
                <a:gd name="connsiteX0" fmla="*/ 1876500 w 3753000"/>
                <a:gd name="connsiteY0" fmla="*/ 0 h 3735000"/>
                <a:gd name="connsiteX1" fmla="*/ 3753000 w 3753000"/>
                <a:gd name="connsiteY1" fmla="*/ 1867500 h 3735000"/>
                <a:gd name="connsiteX2" fmla="*/ 1876500 w 3753000"/>
                <a:gd name="connsiteY2" fmla="*/ 3735000 h 3735000"/>
                <a:gd name="connsiteX3" fmla="*/ 0 w 3753000"/>
                <a:gd name="connsiteY3" fmla="*/ 1867500 h 3735000"/>
                <a:gd name="connsiteX4" fmla="*/ 1876500 w 3753000"/>
                <a:gd name="connsiteY4" fmla="*/ 0 h 37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000" h="3735000">
                  <a:moveTo>
                    <a:pt x="1876500" y="0"/>
                  </a:moveTo>
                  <a:cubicBezTo>
                    <a:pt x="2912862" y="0"/>
                    <a:pt x="3753000" y="836108"/>
                    <a:pt x="3753000" y="1867500"/>
                  </a:cubicBezTo>
                  <a:cubicBezTo>
                    <a:pt x="3753000" y="2898892"/>
                    <a:pt x="2912862" y="3735000"/>
                    <a:pt x="1876500" y="3735000"/>
                  </a:cubicBezTo>
                  <a:cubicBezTo>
                    <a:pt x="840138" y="3735000"/>
                    <a:pt x="0" y="2898892"/>
                    <a:pt x="0" y="1867500"/>
                  </a:cubicBezTo>
                  <a:cubicBezTo>
                    <a:pt x="0" y="836108"/>
                    <a:pt x="840138" y="0"/>
                    <a:pt x="1876500" y="0"/>
                  </a:cubicBezTo>
                  <a:close/>
                </a:path>
              </a:pathLst>
            </a:cu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05" y="542673"/>
              <a:ext cx="668073" cy="945000"/>
            </a:xfrm>
            <a:prstGeom prst="rect">
              <a:avLst/>
            </a:prstGeom>
          </p:spPr>
        </p:pic>
      </p:grpSp>
      <p:sp>
        <p:nvSpPr>
          <p:cNvPr id="16" name="Ромб 15"/>
          <p:cNvSpPr/>
          <p:nvPr/>
        </p:nvSpPr>
        <p:spPr>
          <a:xfrm>
            <a:off x="8467603" y="107889"/>
            <a:ext cx="1833337" cy="1836022"/>
          </a:xfrm>
          <a:prstGeom prst="diamond">
            <a:avLst/>
          </a:prstGeom>
          <a:solidFill>
            <a:srgbClr val="C0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омб 16"/>
          <p:cNvSpPr/>
          <p:nvPr/>
        </p:nvSpPr>
        <p:spPr>
          <a:xfrm>
            <a:off x="9812263" y="-1174727"/>
            <a:ext cx="2561316" cy="2579235"/>
          </a:xfrm>
          <a:prstGeom prst="diamond">
            <a:avLst/>
          </a:prstGeom>
          <a:solidFill>
            <a:srgbClr val="50AA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9300" y="587883"/>
            <a:ext cx="5977901" cy="819129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Evolventa" panose="020B0502020202020204" pitchFamily="34" charset="0"/>
              </a:rPr>
              <a:t>Мероприятия, посвященные 100-летию нашего земляка, краеведа </a:t>
            </a:r>
            <a:r>
              <a:rPr lang="ru-RU" sz="2800" dirty="0" err="1" smtClean="0">
                <a:solidFill>
                  <a:schemeClr val="bg1"/>
                </a:solidFill>
                <a:latin typeface="Evolventa" panose="020B0502020202020204" pitchFamily="34" charset="0"/>
              </a:rPr>
              <a:t>Т.И.Замятина</a:t>
            </a:r>
            <a:endParaRPr lang="ru-RU" sz="2800" dirty="0">
              <a:solidFill>
                <a:schemeClr val="bg1"/>
              </a:solidFill>
              <a:latin typeface="Evolventa" panose="020B0502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169" y="2630865"/>
            <a:ext cx="3748188" cy="28111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3" b="6861"/>
          <a:stretch/>
        </p:blipFill>
        <p:spPr>
          <a:xfrm>
            <a:off x="4386141" y="4072148"/>
            <a:ext cx="3691060" cy="22936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80" y="2630865"/>
            <a:ext cx="3694492" cy="27708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8" r="23893"/>
          <a:stretch/>
        </p:blipFill>
        <p:spPr>
          <a:xfrm>
            <a:off x="4386140" y="1438375"/>
            <a:ext cx="3691061" cy="253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0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6741622" cy="687302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62198" y="294776"/>
            <a:ext cx="1434187" cy="1462249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0830462"/>
              </a:avLst>
            </a:prstTxWarp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 МБУ «</a:t>
            </a:r>
            <a:r>
              <a:rPr lang="ru-RU" sz="4400" dirty="0" err="1" smtClean="0">
                <a:solidFill>
                  <a:schemeClr val="bg1"/>
                </a:solidFill>
                <a:latin typeface="Calibri" panose="020F0502020204030204"/>
              </a:rPr>
              <a:t>Намская</a:t>
            </a:r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централизованная библиотечная система»</a:t>
            </a:r>
            <a:endParaRPr lang="ru-RU" sz="4400" dirty="0">
              <a:solidFill>
                <a:schemeClr val="bg1"/>
              </a:solidFill>
              <a:latin typeface="Calibri" panose="020F0502020204030204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407474" y="366782"/>
            <a:ext cx="1338014" cy="1345270"/>
            <a:chOff x="464214" y="404159"/>
            <a:chExt cx="1220856" cy="121500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1" b="14568"/>
            <a:stretch>
              <a:fillRect/>
            </a:stretch>
          </p:blipFill>
          <p:spPr>
            <a:xfrm>
              <a:off x="464214" y="404159"/>
              <a:ext cx="1220856" cy="1215000"/>
            </a:xfrm>
            <a:custGeom>
              <a:avLst/>
              <a:gdLst>
                <a:gd name="connsiteX0" fmla="*/ 1876500 w 3753000"/>
                <a:gd name="connsiteY0" fmla="*/ 0 h 3735000"/>
                <a:gd name="connsiteX1" fmla="*/ 3753000 w 3753000"/>
                <a:gd name="connsiteY1" fmla="*/ 1867500 h 3735000"/>
                <a:gd name="connsiteX2" fmla="*/ 1876500 w 3753000"/>
                <a:gd name="connsiteY2" fmla="*/ 3735000 h 3735000"/>
                <a:gd name="connsiteX3" fmla="*/ 0 w 3753000"/>
                <a:gd name="connsiteY3" fmla="*/ 1867500 h 3735000"/>
                <a:gd name="connsiteX4" fmla="*/ 1876500 w 3753000"/>
                <a:gd name="connsiteY4" fmla="*/ 0 h 37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000" h="3735000">
                  <a:moveTo>
                    <a:pt x="1876500" y="0"/>
                  </a:moveTo>
                  <a:cubicBezTo>
                    <a:pt x="2912862" y="0"/>
                    <a:pt x="3753000" y="836108"/>
                    <a:pt x="3753000" y="1867500"/>
                  </a:cubicBezTo>
                  <a:cubicBezTo>
                    <a:pt x="3753000" y="2898892"/>
                    <a:pt x="2912862" y="3735000"/>
                    <a:pt x="1876500" y="3735000"/>
                  </a:cubicBezTo>
                  <a:cubicBezTo>
                    <a:pt x="840138" y="3735000"/>
                    <a:pt x="0" y="2898892"/>
                    <a:pt x="0" y="1867500"/>
                  </a:cubicBezTo>
                  <a:cubicBezTo>
                    <a:pt x="0" y="836108"/>
                    <a:pt x="840138" y="0"/>
                    <a:pt x="1876500" y="0"/>
                  </a:cubicBezTo>
                  <a:close/>
                </a:path>
              </a:pathLst>
            </a:cu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05" y="542673"/>
              <a:ext cx="668073" cy="945000"/>
            </a:xfrm>
            <a:prstGeom prst="rect">
              <a:avLst/>
            </a:prstGeom>
          </p:spPr>
        </p:pic>
      </p:grpSp>
      <p:sp>
        <p:nvSpPr>
          <p:cNvPr id="16" name="Ромб 15"/>
          <p:cNvSpPr/>
          <p:nvPr/>
        </p:nvSpPr>
        <p:spPr>
          <a:xfrm>
            <a:off x="8816738" y="-1179086"/>
            <a:ext cx="1833337" cy="1836022"/>
          </a:xfrm>
          <a:prstGeom prst="diamond">
            <a:avLst/>
          </a:prstGeom>
          <a:solidFill>
            <a:srgbClr val="C0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омб 16"/>
          <p:cNvSpPr/>
          <p:nvPr/>
        </p:nvSpPr>
        <p:spPr>
          <a:xfrm>
            <a:off x="10227971" y="-867183"/>
            <a:ext cx="2561316" cy="2579235"/>
          </a:xfrm>
          <a:prstGeom prst="diamond">
            <a:avLst/>
          </a:prstGeom>
          <a:solidFill>
            <a:srgbClr val="50AA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5809" y="431723"/>
            <a:ext cx="3694671" cy="1188354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Evolventa" panose="020B0502020202020204" pitchFamily="34" charset="0"/>
              </a:rPr>
              <a:t>70-летний юбилей </a:t>
            </a:r>
            <a:r>
              <a:rPr lang="ru-RU" sz="2800" dirty="0" err="1" smtClean="0">
                <a:solidFill>
                  <a:schemeClr val="bg1"/>
                </a:solidFill>
                <a:latin typeface="Evolventa" panose="020B0502020202020204" pitchFamily="34" charset="0"/>
              </a:rPr>
              <a:t>Тюбинской</a:t>
            </a:r>
            <a:r>
              <a:rPr lang="ru-RU" sz="2800" dirty="0" smtClean="0">
                <a:solidFill>
                  <a:schemeClr val="bg1"/>
                </a:solidFill>
                <a:latin typeface="Evolventa" panose="020B0502020202020204" pitchFamily="34" charset="0"/>
              </a:rPr>
              <a:t> сельской библиотеки</a:t>
            </a:r>
            <a:endParaRPr lang="ru-RU" sz="2800" dirty="0">
              <a:solidFill>
                <a:schemeClr val="bg1"/>
              </a:solidFill>
              <a:latin typeface="Evolventa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4542" y="2941563"/>
            <a:ext cx="41422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 smtClean="0">
                <a:solidFill>
                  <a:schemeClr val="bg1"/>
                </a:solidFill>
              </a:rPr>
              <a:t>Тюбинская</a:t>
            </a:r>
            <a:r>
              <a:rPr lang="ru-RU" dirty="0" smtClean="0">
                <a:solidFill>
                  <a:schemeClr val="bg1"/>
                </a:solidFill>
              </a:rPr>
              <a:t> библиотека отметила свой юбилей в теплом кругу коллег, друзей, читателей и партнеров.</a:t>
            </a:r>
          </a:p>
          <a:p>
            <a:pPr algn="just"/>
            <a:r>
              <a:rPr lang="en-US" dirty="0" smtClean="0">
                <a:solidFill>
                  <a:schemeClr val="bg1"/>
                </a:solidFill>
                <a:effectLst>
                  <a:glow rad="50800">
                    <a:schemeClr val="bg1">
                      <a:alpha val="60000"/>
                    </a:schemeClr>
                  </a:glow>
                </a:effectLst>
                <a:hlinkClick r:id="rId5"/>
              </a:rPr>
              <a:t>https://namlib.ru/t%d2%afbe-bibliotekatyn-%d2%afb%d2%afl%d2%af%d3%a9je/</a:t>
            </a:r>
            <a:r>
              <a:rPr lang="ru-RU" dirty="0" smtClean="0">
                <a:solidFill>
                  <a:schemeClr val="bg1"/>
                </a:solidFill>
                <a:effectLst>
                  <a:glow rad="50800">
                    <a:schemeClr val="bg1">
                      <a:alpha val="60000"/>
                    </a:schemeClr>
                  </a:glow>
                </a:effectLst>
              </a:rPr>
              <a:t> </a:t>
            </a:r>
            <a:endParaRPr lang="ru-RU" dirty="0">
              <a:solidFill>
                <a:schemeClr val="bg1"/>
              </a:solidFill>
              <a:effectLst>
                <a:glow rad="508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8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886" y="1328897"/>
            <a:ext cx="6753495" cy="4504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081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омб 5"/>
          <p:cNvSpPr/>
          <p:nvPr/>
        </p:nvSpPr>
        <p:spPr>
          <a:xfrm>
            <a:off x="-892970" y="-800100"/>
            <a:ext cx="4205288" cy="4143375"/>
          </a:xfrm>
          <a:prstGeom prst="diamond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омб 6"/>
          <p:cNvSpPr/>
          <p:nvPr/>
        </p:nvSpPr>
        <p:spPr>
          <a:xfrm>
            <a:off x="-550018" y="3159679"/>
            <a:ext cx="4431993" cy="4228425"/>
          </a:xfrm>
          <a:prstGeom prst="diamond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40735" y="365125"/>
            <a:ext cx="1773468" cy="1800200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0830462"/>
              </a:avLst>
            </a:prstTxWarp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 МБУ «</a:t>
            </a:r>
            <a:r>
              <a:rPr lang="ru-RU" sz="4400" dirty="0" err="1" smtClean="0">
                <a:solidFill>
                  <a:schemeClr val="bg1"/>
                </a:solidFill>
                <a:latin typeface="Calibri" panose="020F0502020204030204"/>
              </a:rPr>
              <a:t>Намская</a:t>
            </a:r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централизованная библиотечная система»</a:t>
            </a:r>
            <a:endParaRPr lang="ru-RU" sz="4400" dirty="0">
              <a:solidFill>
                <a:schemeClr val="bg1"/>
              </a:solidFill>
              <a:latin typeface="Calibri" panose="020F0502020204030204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86011" y="437131"/>
            <a:ext cx="1654544" cy="1656186"/>
            <a:chOff x="464214" y="404159"/>
            <a:chExt cx="1220856" cy="1215000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1" b="14568"/>
            <a:stretch>
              <a:fillRect/>
            </a:stretch>
          </p:blipFill>
          <p:spPr>
            <a:xfrm>
              <a:off x="464214" y="404159"/>
              <a:ext cx="1220856" cy="1215000"/>
            </a:xfrm>
            <a:custGeom>
              <a:avLst/>
              <a:gdLst>
                <a:gd name="connsiteX0" fmla="*/ 1876500 w 3753000"/>
                <a:gd name="connsiteY0" fmla="*/ 0 h 3735000"/>
                <a:gd name="connsiteX1" fmla="*/ 3753000 w 3753000"/>
                <a:gd name="connsiteY1" fmla="*/ 1867500 h 3735000"/>
                <a:gd name="connsiteX2" fmla="*/ 1876500 w 3753000"/>
                <a:gd name="connsiteY2" fmla="*/ 3735000 h 3735000"/>
                <a:gd name="connsiteX3" fmla="*/ 0 w 3753000"/>
                <a:gd name="connsiteY3" fmla="*/ 1867500 h 3735000"/>
                <a:gd name="connsiteX4" fmla="*/ 1876500 w 3753000"/>
                <a:gd name="connsiteY4" fmla="*/ 0 h 37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000" h="3735000">
                  <a:moveTo>
                    <a:pt x="1876500" y="0"/>
                  </a:moveTo>
                  <a:cubicBezTo>
                    <a:pt x="2912862" y="0"/>
                    <a:pt x="3753000" y="836108"/>
                    <a:pt x="3753000" y="1867500"/>
                  </a:cubicBezTo>
                  <a:cubicBezTo>
                    <a:pt x="3753000" y="2898892"/>
                    <a:pt x="2912862" y="3735000"/>
                    <a:pt x="1876500" y="3735000"/>
                  </a:cubicBezTo>
                  <a:cubicBezTo>
                    <a:pt x="840138" y="3735000"/>
                    <a:pt x="0" y="2898892"/>
                    <a:pt x="0" y="1867500"/>
                  </a:cubicBezTo>
                  <a:cubicBezTo>
                    <a:pt x="0" y="836108"/>
                    <a:pt x="840138" y="0"/>
                    <a:pt x="1876500" y="0"/>
                  </a:cubicBezTo>
                  <a:close/>
                </a:path>
              </a:pathLst>
            </a:cu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05" y="542673"/>
              <a:ext cx="668073" cy="945000"/>
            </a:xfrm>
            <a:prstGeom prst="rect">
              <a:avLst/>
            </a:prstGeom>
          </p:spPr>
        </p:pic>
      </p:grpSp>
      <p:sp>
        <p:nvSpPr>
          <p:cNvPr id="13" name="Ромб 12"/>
          <p:cNvSpPr/>
          <p:nvPr/>
        </p:nvSpPr>
        <p:spPr>
          <a:xfrm>
            <a:off x="2367028" y="-1438167"/>
            <a:ext cx="2924392" cy="2893214"/>
          </a:xfrm>
          <a:prstGeom prst="diamond">
            <a:avLst/>
          </a:prstGeom>
          <a:solidFill>
            <a:srgbClr val="C0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омб 13"/>
          <p:cNvSpPr/>
          <p:nvPr/>
        </p:nvSpPr>
        <p:spPr>
          <a:xfrm>
            <a:off x="1790700" y="1850966"/>
            <a:ext cx="2365359" cy="2292409"/>
          </a:xfrm>
          <a:prstGeom prst="diamond">
            <a:avLst/>
          </a:prstGeom>
          <a:solidFill>
            <a:srgbClr val="50AA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881975" y="2997170"/>
            <a:ext cx="72926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Evolventa" panose="020B0502020202020204" pitchFamily="34" charset="0"/>
              </a:rPr>
              <a:t>Методическая работа</a:t>
            </a:r>
            <a:endParaRPr lang="ru-RU" sz="4400" dirty="0">
              <a:solidFill>
                <a:srgbClr val="00206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Evolventa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19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6096000" y="2784764"/>
            <a:ext cx="5600007" cy="34414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-15026"/>
            <a:ext cx="12192000" cy="20682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62198" y="294776"/>
            <a:ext cx="1434187" cy="1462249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0830462"/>
              </a:avLst>
            </a:prstTxWarp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 МБУ «</a:t>
            </a:r>
            <a:r>
              <a:rPr lang="ru-RU" sz="4400" dirty="0" err="1" smtClean="0">
                <a:solidFill>
                  <a:schemeClr val="bg1"/>
                </a:solidFill>
                <a:latin typeface="Calibri" panose="020F0502020204030204"/>
              </a:rPr>
              <a:t>Намская</a:t>
            </a:r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централизованная библиотечная система»</a:t>
            </a:r>
            <a:endParaRPr lang="ru-RU" sz="4400" dirty="0">
              <a:solidFill>
                <a:schemeClr val="bg1"/>
              </a:solidFill>
              <a:latin typeface="Calibri" panose="020F0502020204030204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407474" y="366782"/>
            <a:ext cx="1338014" cy="1345270"/>
            <a:chOff x="464214" y="404159"/>
            <a:chExt cx="1220856" cy="121500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1" b="14568"/>
            <a:stretch>
              <a:fillRect/>
            </a:stretch>
          </p:blipFill>
          <p:spPr>
            <a:xfrm>
              <a:off x="464214" y="404159"/>
              <a:ext cx="1220856" cy="1215000"/>
            </a:xfrm>
            <a:custGeom>
              <a:avLst/>
              <a:gdLst>
                <a:gd name="connsiteX0" fmla="*/ 1876500 w 3753000"/>
                <a:gd name="connsiteY0" fmla="*/ 0 h 3735000"/>
                <a:gd name="connsiteX1" fmla="*/ 3753000 w 3753000"/>
                <a:gd name="connsiteY1" fmla="*/ 1867500 h 3735000"/>
                <a:gd name="connsiteX2" fmla="*/ 1876500 w 3753000"/>
                <a:gd name="connsiteY2" fmla="*/ 3735000 h 3735000"/>
                <a:gd name="connsiteX3" fmla="*/ 0 w 3753000"/>
                <a:gd name="connsiteY3" fmla="*/ 1867500 h 3735000"/>
                <a:gd name="connsiteX4" fmla="*/ 1876500 w 3753000"/>
                <a:gd name="connsiteY4" fmla="*/ 0 h 37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000" h="3735000">
                  <a:moveTo>
                    <a:pt x="1876500" y="0"/>
                  </a:moveTo>
                  <a:cubicBezTo>
                    <a:pt x="2912862" y="0"/>
                    <a:pt x="3753000" y="836108"/>
                    <a:pt x="3753000" y="1867500"/>
                  </a:cubicBezTo>
                  <a:cubicBezTo>
                    <a:pt x="3753000" y="2898892"/>
                    <a:pt x="2912862" y="3735000"/>
                    <a:pt x="1876500" y="3735000"/>
                  </a:cubicBezTo>
                  <a:cubicBezTo>
                    <a:pt x="840138" y="3735000"/>
                    <a:pt x="0" y="2898892"/>
                    <a:pt x="0" y="1867500"/>
                  </a:cubicBezTo>
                  <a:cubicBezTo>
                    <a:pt x="0" y="836108"/>
                    <a:pt x="840138" y="0"/>
                    <a:pt x="1876500" y="0"/>
                  </a:cubicBezTo>
                  <a:close/>
                </a:path>
              </a:pathLst>
            </a:cu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05" y="542673"/>
              <a:ext cx="668073" cy="945000"/>
            </a:xfrm>
            <a:prstGeom prst="rect">
              <a:avLst/>
            </a:prstGeom>
          </p:spPr>
        </p:pic>
      </p:grpSp>
      <p:sp>
        <p:nvSpPr>
          <p:cNvPr id="16" name="Ромб 15"/>
          <p:cNvSpPr/>
          <p:nvPr/>
        </p:nvSpPr>
        <p:spPr>
          <a:xfrm>
            <a:off x="-260761" y="5173320"/>
            <a:ext cx="1833337" cy="1836022"/>
          </a:xfrm>
          <a:prstGeom prst="diamond">
            <a:avLst/>
          </a:prstGeom>
          <a:solidFill>
            <a:srgbClr val="C0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омб 16"/>
          <p:cNvSpPr/>
          <p:nvPr/>
        </p:nvSpPr>
        <p:spPr>
          <a:xfrm>
            <a:off x="1150472" y="5485223"/>
            <a:ext cx="2561316" cy="2579235"/>
          </a:xfrm>
          <a:prstGeom prst="diamond">
            <a:avLst/>
          </a:prstGeom>
          <a:solidFill>
            <a:srgbClr val="50AA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8403" y="431723"/>
            <a:ext cx="9647604" cy="118835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Evolventa" panose="020B0502020202020204" pitchFamily="34" charset="0"/>
              </a:rPr>
              <a:t>Улусный семинар «Итоги 2024 года и плановая деятельность на 2025г»</a:t>
            </a:r>
            <a:endParaRPr lang="ru-RU" sz="2800" dirty="0">
              <a:solidFill>
                <a:schemeClr val="bg1"/>
              </a:solidFill>
              <a:latin typeface="Evolventa" panose="020B0502020202020204" pitchFamily="34" charset="0"/>
            </a:endParaRPr>
          </a:p>
        </p:txBody>
      </p:sp>
      <p:pic>
        <p:nvPicPr>
          <p:cNvPr id="15" name="Объект 5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722" y="2646477"/>
            <a:ext cx="5582838" cy="3190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55907" y="2646477"/>
            <a:ext cx="49045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Итоговый семинар библиотекарей проводился впервые в торжественном формате на большой сцене. Специалисты получили награды по итогам работы в 2024 году. Была обсуждена деятельность на 2025 год, расставлены ключевые акценты в работе.  </a:t>
            </a:r>
          </a:p>
          <a:p>
            <a:pPr algn="just"/>
            <a:r>
              <a:rPr lang="en-US" dirty="0" smtClean="0">
                <a:hlinkClick r:id="rId6"/>
              </a:rPr>
              <a:t>https://namlib.ru/itogi-2024-goda-i-planovaya-deyatelnost-na-2025g/</a:t>
            </a:r>
            <a:r>
              <a:rPr lang="ru-RU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57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6301047" y="2867890"/>
            <a:ext cx="5394960" cy="33583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-15026"/>
            <a:ext cx="12192000" cy="20682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62198" y="294776"/>
            <a:ext cx="1434187" cy="1462249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0830462"/>
              </a:avLst>
            </a:prstTxWarp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 МБУ «</a:t>
            </a:r>
            <a:r>
              <a:rPr lang="ru-RU" sz="4400" dirty="0" err="1" smtClean="0">
                <a:solidFill>
                  <a:schemeClr val="bg1"/>
                </a:solidFill>
                <a:latin typeface="Calibri" panose="020F0502020204030204"/>
              </a:rPr>
              <a:t>Намская</a:t>
            </a:r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централизованная библиотечная система»</a:t>
            </a:r>
            <a:endParaRPr lang="ru-RU" sz="4400" dirty="0">
              <a:solidFill>
                <a:schemeClr val="bg1"/>
              </a:solidFill>
              <a:latin typeface="Calibri" panose="020F0502020204030204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407474" y="366782"/>
            <a:ext cx="1338014" cy="1345270"/>
            <a:chOff x="464214" y="404159"/>
            <a:chExt cx="1220856" cy="121500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1" b="14568"/>
            <a:stretch>
              <a:fillRect/>
            </a:stretch>
          </p:blipFill>
          <p:spPr>
            <a:xfrm>
              <a:off x="464214" y="404159"/>
              <a:ext cx="1220856" cy="1215000"/>
            </a:xfrm>
            <a:custGeom>
              <a:avLst/>
              <a:gdLst>
                <a:gd name="connsiteX0" fmla="*/ 1876500 w 3753000"/>
                <a:gd name="connsiteY0" fmla="*/ 0 h 3735000"/>
                <a:gd name="connsiteX1" fmla="*/ 3753000 w 3753000"/>
                <a:gd name="connsiteY1" fmla="*/ 1867500 h 3735000"/>
                <a:gd name="connsiteX2" fmla="*/ 1876500 w 3753000"/>
                <a:gd name="connsiteY2" fmla="*/ 3735000 h 3735000"/>
                <a:gd name="connsiteX3" fmla="*/ 0 w 3753000"/>
                <a:gd name="connsiteY3" fmla="*/ 1867500 h 3735000"/>
                <a:gd name="connsiteX4" fmla="*/ 1876500 w 3753000"/>
                <a:gd name="connsiteY4" fmla="*/ 0 h 37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000" h="3735000">
                  <a:moveTo>
                    <a:pt x="1876500" y="0"/>
                  </a:moveTo>
                  <a:cubicBezTo>
                    <a:pt x="2912862" y="0"/>
                    <a:pt x="3753000" y="836108"/>
                    <a:pt x="3753000" y="1867500"/>
                  </a:cubicBezTo>
                  <a:cubicBezTo>
                    <a:pt x="3753000" y="2898892"/>
                    <a:pt x="2912862" y="3735000"/>
                    <a:pt x="1876500" y="3735000"/>
                  </a:cubicBezTo>
                  <a:cubicBezTo>
                    <a:pt x="840138" y="3735000"/>
                    <a:pt x="0" y="2898892"/>
                    <a:pt x="0" y="1867500"/>
                  </a:cubicBezTo>
                  <a:cubicBezTo>
                    <a:pt x="0" y="836108"/>
                    <a:pt x="840138" y="0"/>
                    <a:pt x="1876500" y="0"/>
                  </a:cubicBezTo>
                  <a:close/>
                </a:path>
              </a:pathLst>
            </a:cu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05" y="542673"/>
              <a:ext cx="668073" cy="945000"/>
            </a:xfrm>
            <a:prstGeom prst="rect">
              <a:avLst/>
            </a:prstGeom>
          </p:spPr>
        </p:pic>
      </p:grpSp>
      <p:sp>
        <p:nvSpPr>
          <p:cNvPr id="16" name="Ромб 15"/>
          <p:cNvSpPr/>
          <p:nvPr/>
        </p:nvSpPr>
        <p:spPr>
          <a:xfrm>
            <a:off x="-706474" y="5814718"/>
            <a:ext cx="1833337" cy="1836022"/>
          </a:xfrm>
          <a:prstGeom prst="diamond">
            <a:avLst/>
          </a:prstGeom>
          <a:solidFill>
            <a:srgbClr val="C0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омб 16"/>
          <p:cNvSpPr/>
          <p:nvPr/>
        </p:nvSpPr>
        <p:spPr>
          <a:xfrm>
            <a:off x="-1434453" y="3360754"/>
            <a:ext cx="2561316" cy="2579235"/>
          </a:xfrm>
          <a:prstGeom prst="diamond">
            <a:avLst/>
          </a:prstGeom>
          <a:solidFill>
            <a:srgbClr val="50AA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8403" y="431723"/>
            <a:ext cx="9082339" cy="118835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Evolventa" panose="020B0502020202020204" pitchFamily="34" charset="0"/>
              </a:rPr>
              <a:t>Методический выезд специалистов </a:t>
            </a:r>
            <a:r>
              <a:rPr lang="ru-RU" sz="2800" dirty="0" err="1" smtClean="0">
                <a:solidFill>
                  <a:schemeClr val="bg1"/>
                </a:solidFill>
                <a:latin typeface="Evolventa" panose="020B0502020202020204" pitchFamily="34" charset="0"/>
              </a:rPr>
              <a:t>Намской</a:t>
            </a:r>
            <a:r>
              <a:rPr lang="ru-RU" sz="2800" dirty="0" smtClean="0">
                <a:solidFill>
                  <a:schemeClr val="bg1"/>
                </a:solidFill>
                <a:latin typeface="Evolventa" panose="020B0502020202020204" pitchFamily="34" charset="0"/>
              </a:rPr>
              <a:t> МЦБС в </a:t>
            </a:r>
            <a:r>
              <a:rPr lang="ru-RU" sz="2800" dirty="0" err="1" smtClean="0">
                <a:solidFill>
                  <a:schemeClr val="bg1"/>
                </a:solidFill>
                <a:latin typeface="Evolventa" panose="020B0502020202020204" pitchFamily="34" charset="0"/>
              </a:rPr>
              <a:t>Чурапчинский</a:t>
            </a:r>
            <a:r>
              <a:rPr lang="ru-RU" sz="2800" dirty="0" smtClean="0">
                <a:solidFill>
                  <a:schemeClr val="bg1"/>
                </a:solidFill>
                <a:latin typeface="Evolventa" panose="020B0502020202020204" pitchFamily="34" charset="0"/>
              </a:rPr>
              <a:t> улус</a:t>
            </a:r>
            <a:endParaRPr lang="ru-RU" sz="2800" dirty="0">
              <a:solidFill>
                <a:schemeClr val="bg1"/>
              </a:solidFill>
              <a:latin typeface="Evolventa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5206" y="2363046"/>
            <a:ext cx="51879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Нами были посещены 2 библиотеки </a:t>
            </a:r>
            <a:r>
              <a:rPr lang="ru-RU" dirty="0" err="1" smtClean="0"/>
              <a:t>Чурапчинской</a:t>
            </a:r>
            <a:r>
              <a:rPr lang="ru-RU" dirty="0" smtClean="0"/>
              <a:t> МЦБС: федеральная мольная библиотека </a:t>
            </a:r>
            <a:r>
              <a:rPr lang="ru-RU" dirty="0" err="1" smtClean="0"/>
              <a:t>с.Телей</a:t>
            </a:r>
            <a:r>
              <a:rPr lang="ru-RU" dirty="0" smtClean="0"/>
              <a:t> и Центральная библиотека им. </a:t>
            </a:r>
            <a:r>
              <a:rPr lang="ru-RU" dirty="0" err="1" smtClean="0"/>
              <a:t>Е.А.Борисова</a:t>
            </a:r>
            <a:r>
              <a:rPr lang="ru-RU" dirty="0" smtClean="0"/>
              <a:t>. А так же посетили два музея - Музей боевой славы им. </a:t>
            </a:r>
            <a:r>
              <a:rPr lang="ru-RU" dirty="0" err="1" smtClean="0"/>
              <a:t>И.М.Павлова</a:t>
            </a:r>
            <a:r>
              <a:rPr lang="ru-RU" dirty="0" smtClean="0"/>
              <a:t> и </a:t>
            </a:r>
            <a:r>
              <a:rPr lang="ru-RU" dirty="0" err="1" smtClean="0"/>
              <a:t>Чурапчинский</a:t>
            </a:r>
            <a:r>
              <a:rPr lang="ru-RU" dirty="0" smtClean="0"/>
              <a:t> музей истории и этнографии им. </a:t>
            </a:r>
            <a:r>
              <a:rPr lang="ru-RU" dirty="0" err="1" smtClean="0"/>
              <a:t>А.А.Саввина</a:t>
            </a:r>
            <a:r>
              <a:rPr lang="ru-RU" dirty="0" smtClean="0"/>
              <a:t>. Возложили цветы к памятнику «Мать и дитя» — мемориалу, посвященному трагическому </a:t>
            </a:r>
            <a:r>
              <a:rPr lang="ru-RU" dirty="0" err="1" smtClean="0"/>
              <a:t>Чурапчинскому</a:t>
            </a:r>
            <a:r>
              <a:rPr lang="ru-RU" dirty="0" smtClean="0"/>
              <a:t> переселению 1942-1947гг. Зарядились позитивное энергией наших </a:t>
            </a:r>
            <a:r>
              <a:rPr lang="ru-RU" dirty="0" err="1" smtClean="0"/>
              <a:t>чурапчинских</a:t>
            </a:r>
            <a:r>
              <a:rPr lang="ru-RU" dirty="0" smtClean="0"/>
              <a:t> коллег, отметили для себя несколько новых идей в работе и поделились своими. </a:t>
            </a:r>
          </a:p>
          <a:p>
            <a:pPr algn="just"/>
            <a:r>
              <a:rPr lang="en-US" dirty="0" smtClean="0">
                <a:hlinkClick r:id="rId5"/>
              </a:rPr>
              <a:t>https://namlib.ru/vyezd-speczialistov-namskoj-mczbs-v-churapchinskij-ulus-obmen-opytom/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8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13" y="2499993"/>
            <a:ext cx="5303560" cy="3314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139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6383868" y="2683933"/>
            <a:ext cx="5808132" cy="41740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-15026"/>
            <a:ext cx="12192000" cy="20682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62198" y="294776"/>
            <a:ext cx="1434187" cy="1462249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0830462"/>
              </a:avLst>
            </a:prstTxWarp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 МБУ «</a:t>
            </a:r>
            <a:r>
              <a:rPr lang="ru-RU" sz="4400" dirty="0" err="1" smtClean="0">
                <a:solidFill>
                  <a:schemeClr val="bg1"/>
                </a:solidFill>
                <a:latin typeface="Calibri" panose="020F0502020204030204"/>
              </a:rPr>
              <a:t>Намская</a:t>
            </a:r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централизованная библиотечная система»</a:t>
            </a:r>
            <a:endParaRPr lang="ru-RU" sz="4400" dirty="0">
              <a:solidFill>
                <a:schemeClr val="bg1"/>
              </a:solidFill>
              <a:latin typeface="Calibri" panose="020F0502020204030204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407474" y="366782"/>
            <a:ext cx="1338014" cy="1345270"/>
            <a:chOff x="464214" y="404159"/>
            <a:chExt cx="1220856" cy="121500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1" b="14568"/>
            <a:stretch>
              <a:fillRect/>
            </a:stretch>
          </p:blipFill>
          <p:spPr>
            <a:xfrm>
              <a:off x="464214" y="404159"/>
              <a:ext cx="1220856" cy="1215000"/>
            </a:xfrm>
            <a:custGeom>
              <a:avLst/>
              <a:gdLst>
                <a:gd name="connsiteX0" fmla="*/ 1876500 w 3753000"/>
                <a:gd name="connsiteY0" fmla="*/ 0 h 3735000"/>
                <a:gd name="connsiteX1" fmla="*/ 3753000 w 3753000"/>
                <a:gd name="connsiteY1" fmla="*/ 1867500 h 3735000"/>
                <a:gd name="connsiteX2" fmla="*/ 1876500 w 3753000"/>
                <a:gd name="connsiteY2" fmla="*/ 3735000 h 3735000"/>
                <a:gd name="connsiteX3" fmla="*/ 0 w 3753000"/>
                <a:gd name="connsiteY3" fmla="*/ 1867500 h 3735000"/>
                <a:gd name="connsiteX4" fmla="*/ 1876500 w 3753000"/>
                <a:gd name="connsiteY4" fmla="*/ 0 h 37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000" h="3735000">
                  <a:moveTo>
                    <a:pt x="1876500" y="0"/>
                  </a:moveTo>
                  <a:cubicBezTo>
                    <a:pt x="2912862" y="0"/>
                    <a:pt x="3753000" y="836108"/>
                    <a:pt x="3753000" y="1867500"/>
                  </a:cubicBezTo>
                  <a:cubicBezTo>
                    <a:pt x="3753000" y="2898892"/>
                    <a:pt x="2912862" y="3735000"/>
                    <a:pt x="1876500" y="3735000"/>
                  </a:cubicBezTo>
                  <a:cubicBezTo>
                    <a:pt x="840138" y="3735000"/>
                    <a:pt x="0" y="2898892"/>
                    <a:pt x="0" y="1867500"/>
                  </a:cubicBezTo>
                  <a:cubicBezTo>
                    <a:pt x="0" y="836108"/>
                    <a:pt x="840138" y="0"/>
                    <a:pt x="1876500" y="0"/>
                  </a:cubicBezTo>
                  <a:close/>
                </a:path>
              </a:pathLst>
            </a:cu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05" y="542673"/>
              <a:ext cx="668073" cy="945000"/>
            </a:xfrm>
            <a:prstGeom prst="rect">
              <a:avLst/>
            </a:prstGeom>
          </p:spPr>
        </p:pic>
      </p:grpSp>
      <p:sp>
        <p:nvSpPr>
          <p:cNvPr id="16" name="Ромб 15"/>
          <p:cNvSpPr/>
          <p:nvPr/>
        </p:nvSpPr>
        <p:spPr>
          <a:xfrm>
            <a:off x="-706474" y="5814718"/>
            <a:ext cx="1833337" cy="1836022"/>
          </a:xfrm>
          <a:prstGeom prst="diamond">
            <a:avLst/>
          </a:prstGeom>
          <a:solidFill>
            <a:srgbClr val="C0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омб 16"/>
          <p:cNvSpPr/>
          <p:nvPr/>
        </p:nvSpPr>
        <p:spPr>
          <a:xfrm>
            <a:off x="-1434453" y="3360754"/>
            <a:ext cx="2561316" cy="2579235"/>
          </a:xfrm>
          <a:prstGeom prst="diamond">
            <a:avLst/>
          </a:prstGeom>
          <a:solidFill>
            <a:srgbClr val="50AA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8403" y="431723"/>
            <a:ext cx="9647604" cy="118835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Evolventa" panose="020B0502020202020204" pitchFamily="34" charset="0"/>
              </a:rPr>
              <a:t>Выпуск исторического лото «</a:t>
            </a:r>
            <a:r>
              <a:rPr lang="ru-RU" sz="2800" dirty="0" err="1" smtClean="0">
                <a:solidFill>
                  <a:schemeClr val="bg1"/>
                </a:solidFill>
                <a:latin typeface="Evolventa" panose="020B0502020202020204" pitchFamily="34" charset="0"/>
              </a:rPr>
              <a:t>Кыайыы</a:t>
            </a:r>
            <a:r>
              <a:rPr lang="ru-RU" sz="2800" dirty="0" smtClean="0">
                <a:solidFill>
                  <a:schemeClr val="bg1"/>
                </a:solidFill>
                <a:latin typeface="Evolventa" panose="020B0502020202020204" pitchFamily="34" charset="0"/>
              </a:rPr>
              <a:t>» в НИК «</a:t>
            </a:r>
            <a:r>
              <a:rPr lang="ru-RU" sz="2800" dirty="0" err="1" smtClean="0">
                <a:solidFill>
                  <a:schemeClr val="bg1"/>
                </a:solidFill>
                <a:latin typeface="Evolventa" panose="020B0502020202020204" pitchFamily="34" charset="0"/>
              </a:rPr>
              <a:t>Айар</a:t>
            </a:r>
            <a:r>
              <a:rPr lang="ru-RU" sz="2800" dirty="0" smtClean="0">
                <a:solidFill>
                  <a:schemeClr val="bg1"/>
                </a:solidFill>
                <a:latin typeface="Evolventa" panose="020B0502020202020204" pitchFamily="34" charset="0"/>
              </a:rPr>
              <a:t>»</a:t>
            </a:r>
            <a:endParaRPr lang="ru-RU" sz="2800" dirty="0">
              <a:solidFill>
                <a:schemeClr val="bg1"/>
              </a:solidFill>
              <a:latin typeface="Evolventa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1461" y="2575640"/>
            <a:ext cx="342120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Разработанная нашей коллегой, </a:t>
            </a:r>
            <a:r>
              <a:rPr lang="ru-RU" dirty="0" err="1" smtClean="0"/>
              <a:t>Ф.Ю.Бочкаревой</a:t>
            </a:r>
            <a:r>
              <a:rPr lang="ru-RU" dirty="0" smtClean="0"/>
              <a:t>, заведующей </a:t>
            </a:r>
            <a:r>
              <a:rPr lang="ru-RU" dirty="0" err="1" smtClean="0"/>
              <a:t>Кобяконской</a:t>
            </a:r>
            <a:r>
              <a:rPr lang="ru-RU" dirty="0" smtClean="0"/>
              <a:t> сельской библиотекой, игра вышла в свет в НИК «</a:t>
            </a:r>
            <a:r>
              <a:rPr lang="ru-RU" dirty="0" err="1" smtClean="0"/>
              <a:t>Айар</a:t>
            </a:r>
            <a:r>
              <a:rPr lang="ru-RU" dirty="0" smtClean="0"/>
              <a:t>» тиражом в 2000 экземпляров. </a:t>
            </a:r>
          </a:p>
          <a:p>
            <a:pPr algn="just"/>
            <a:r>
              <a:rPr lang="en-US" dirty="0" smtClean="0">
                <a:hlinkClick r:id="rId5"/>
              </a:rPr>
              <a:t>https://namlib.ru/kyajyy-loto-istoriya-chahchylaryn-biliige-sirdiir/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5" name="Объект 5"/>
          <p:cNvPicPr>
            <a:picLocks noGrp="1" noChangeAspect="1"/>
          </p:cNvPicPr>
          <p:nvPr>
            <p:ph sz="quarter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758" y="2279991"/>
            <a:ext cx="3380020" cy="27094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89" y="3360754"/>
            <a:ext cx="3818900" cy="2998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446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15026"/>
            <a:ext cx="7509933" cy="687302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62198" y="294776"/>
            <a:ext cx="1434187" cy="1462249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0830462"/>
              </a:avLst>
            </a:prstTxWarp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 МБУ «</a:t>
            </a:r>
            <a:r>
              <a:rPr lang="ru-RU" sz="4400" dirty="0" err="1" smtClean="0">
                <a:solidFill>
                  <a:schemeClr val="bg1"/>
                </a:solidFill>
                <a:latin typeface="Calibri" panose="020F0502020204030204"/>
              </a:rPr>
              <a:t>Намская</a:t>
            </a:r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централизованная библиотечная система»</a:t>
            </a:r>
            <a:endParaRPr lang="ru-RU" sz="4400" dirty="0">
              <a:solidFill>
                <a:schemeClr val="bg1"/>
              </a:solidFill>
              <a:latin typeface="Calibri" panose="020F0502020204030204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407474" y="366782"/>
            <a:ext cx="1338014" cy="1345270"/>
            <a:chOff x="464214" y="404159"/>
            <a:chExt cx="1220856" cy="121500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1" b="14568"/>
            <a:stretch>
              <a:fillRect/>
            </a:stretch>
          </p:blipFill>
          <p:spPr>
            <a:xfrm>
              <a:off x="464214" y="404159"/>
              <a:ext cx="1220856" cy="1215000"/>
            </a:xfrm>
            <a:custGeom>
              <a:avLst/>
              <a:gdLst>
                <a:gd name="connsiteX0" fmla="*/ 1876500 w 3753000"/>
                <a:gd name="connsiteY0" fmla="*/ 0 h 3735000"/>
                <a:gd name="connsiteX1" fmla="*/ 3753000 w 3753000"/>
                <a:gd name="connsiteY1" fmla="*/ 1867500 h 3735000"/>
                <a:gd name="connsiteX2" fmla="*/ 1876500 w 3753000"/>
                <a:gd name="connsiteY2" fmla="*/ 3735000 h 3735000"/>
                <a:gd name="connsiteX3" fmla="*/ 0 w 3753000"/>
                <a:gd name="connsiteY3" fmla="*/ 1867500 h 3735000"/>
                <a:gd name="connsiteX4" fmla="*/ 1876500 w 3753000"/>
                <a:gd name="connsiteY4" fmla="*/ 0 h 37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000" h="3735000">
                  <a:moveTo>
                    <a:pt x="1876500" y="0"/>
                  </a:moveTo>
                  <a:cubicBezTo>
                    <a:pt x="2912862" y="0"/>
                    <a:pt x="3753000" y="836108"/>
                    <a:pt x="3753000" y="1867500"/>
                  </a:cubicBezTo>
                  <a:cubicBezTo>
                    <a:pt x="3753000" y="2898892"/>
                    <a:pt x="2912862" y="3735000"/>
                    <a:pt x="1876500" y="3735000"/>
                  </a:cubicBezTo>
                  <a:cubicBezTo>
                    <a:pt x="840138" y="3735000"/>
                    <a:pt x="0" y="2898892"/>
                    <a:pt x="0" y="1867500"/>
                  </a:cubicBezTo>
                  <a:cubicBezTo>
                    <a:pt x="0" y="836108"/>
                    <a:pt x="840138" y="0"/>
                    <a:pt x="1876500" y="0"/>
                  </a:cubicBezTo>
                  <a:close/>
                </a:path>
              </a:pathLst>
            </a:cu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05" y="542673"/>
              <a:ext cx="668073" cy="945000"/>
            </a:xfrm>
            <a:prstGeom prst="rect">
              <a:avLst/>
            </a:prstGeom>
          </p:spPr>
        </p:pic>
      </p:grpSp>
      <p:sp>
        <p:nvSpPr>
          <p:cNvPr id="16" name="Ромб 15"/>
          <p:cNvSpPr/>
          <p:nvPr/>
        </p:nvSpPr>
        <p:spPr>
          <a:xfrm>
            <a:off x="8225859" y="-551229"/>
            <a:ext cx="1833337" cy="1836022"/>
          </a:xfrm>
          <a:prstGeom prst="diamond">
            <a:avLst/>
          </a:prstGeom>
          <a:solidFill>
            <a:srgbClr val="C0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омб 16"/>
          <p:cNvSpPr/>
          <p:nvPr/>
        </p:nvSpPr>
        <p:spPr>
          <a:xfrm>
            <a:off x="9766947" y="-1304644"/>
            <a:ext cx="2561316" cy="2579235"/>
          </a:xfrm>
          <a:prstGeom prst="diamond">
            <a:avLst/>
          </a:prstGeom>
          <a:solidFill>
            <a:srgbClr val="50AA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8403" y="464566"/>
            <a:ext cx="5317597" cy="1188354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Evolventa" panose="020B0502020202020204" pitchFamily="34" charset="0"/>
              </a:rPr>
              <a:t>Участие в IV Международном библиографическом конгрессе</a:t>
            </a:r>
            <a:endParaRPr lang="ru-RU" sz="2800" dirty="0">
              <a:solidFill>
                <a:schemeClr val="bg1"/>
              </a:solidFill>
              <a:latin typeface="Evolventa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8547" y="2331921"/>
            <a:ext cx="410553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</a:rPr>
              <a:t>В работе Конгресса приняли участие 27 специалистов </a:t>
            </a:r>
            <a:r>
              <a:rPr lang="ru-RU" dirty="0" err="1" smtClean="0">
                <a:solidFill>
                  <a:schemeClr val="bg1"/>
                </a:solidFill>
              </a:rPr>
              <a:t>Намской</a:t>
            </a:r>
            <a:r>
              <a:rPr lang="ru-RU" dirty="0" smtClean="0">
                <a:solidFill>
                  <a:schemeClr val="bg1"/>
                </a:solidFill>
              </a:rPr>
              <a:t> МЦБС. </a:t>
            </a:r>
            <a:r>
              <a:rPr lang="ru-RU" dirty="0" err="1" smtClean="0">
                <a:solidFill>
                  <a:schemeClr val="bg1"/>
                </a:solidFill>
              </a:rPr>
              <a:t>Бережнева</a:t>
            </a:r>
            <a:r>
              <a:rPr lang="ru-RU" dirty="0" smtClean="0">
                <a:solidFill>
                  <a:schemeClr val="bg1"/>
                </a:solidFill>
              </a:rPr>
              <a:t> В.Е. представила доклад в рамках круглого стола по детскому чтению, 4 специалиста приняли участие в выездной программе Конгресса на Ленских Столбах</a:t>
            </a:r>
          </a:p>
          <a:p>
            <a:pPr algn="just"/>
            <a:r>
              <a:rPr lang="en-US" dirty="0" smtClean="0">
                <a:solidFill>
                  <a:schemeClr val="bg1"/>
                </a:solidFill>
                <a:effectLst>
                  <a:glow rad="50800">
                    <a:schemeClr val="bg1">
                      <a:alpha val="60000"/>
                    </a:schemeClr>
                  </a:glow>
                </a:effectLst>
                <a:hlinkClick r:id="rId5"/>
              </a:rPr>
              <a:t>https://namlib.ru/iv-mezhdunarodnyj-bibliograficheskij-kongress-proshel-v-yakutske-s-16-po-19-sentyabrya-2025-goda/</a:t>
            </a:r>
            <a:r>
              <a:rPr lang="ru-RU" dirty="0" smtClean="0">
                <a:solidFill>
                  <a:schemeClr val="bg1"/>
                </a:solidFill>
                <a:effectLst>
                  <a:glow rad="50800">
                    <a:schemeClr val="bg1">
                      <a:alpha val="60000"/>
                    </a:schemeClr>
                  </a:glow>
                </a:effectLst>
              </a:rPr>
              <a:t> </a:t>
            </a:r>
            <a:endParaRPr lang="ru-RU" dirty="0">
              <a:solidFill>
                <a:schemeClr val="bg1"/>
              </a:solidFill>
              <a:effectLst>
                <a:glow rad="508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8" name="Объект 5"/>
          <p:cNvPicPr>
            <a:picLocks noGrp="1" noChangeAspect="1"/>
          </p:cNvPicPr>
          <p:nvPr>
            <p:ph sz="quarter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102" y="1566468"/>
            <a:ext cx="5706363" cy="475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9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15026"/>
            <a:ext cx="7509933" cy="687302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62198" y="294776"/>
            <a:ext cx="1434187" cy="1462249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0830462"/>
              </a:avLst>
            </a:prstTxWarp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 МБУ «</a:t>
            </a:r>
            <a:r>
              <a:rPr lang="ru-RU" sz="4400" dirty="0" err="1" smtClean="0">
                <a:solidFill>
                  <a:schemeClr val="bg1"/>
                </a:solidFill>
                <a:latin typeface="Calibri" panose="020F0502020204030204"/>
              </a:rPr>
              <a:t>Намская</a:t>
            </a:r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централизованная библиотечная система»</a:t>
            </a:r>
            <a:endParaRPr lang="ru-RU" sz="4400" dirty="0">
              <a:solidFill>
                <a:schemeClr val="bg1"/>
              </a:solidFill>
              <a:latin typeface="Calibri" panose="020F0502020204030204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407474" y="366782"/>
            <a:ext cx="1338014" cy="1345270"/>
            <a:chOff x="464214" y="404159"/>
            <a:chExt cx="1220856" cy="121500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1" b="14568"/>
            <a:stretch>
              <a:fillRect/>
            </a:stretch>
          </p:blipFill>
          <p:spPr>
            <a:xfrm>
              <a:off x="464214" y="404159"/>
              <a:ext cx="1220856" cy="1215000"/>
            </a:xfrm>
            <a:custGeom>
              <a:avLst/>
              <a:gdLst>
                <a:gd name="connsiteX0" fmla="*/ 1876500 w 3753000"/>
                <a:gd name="connsiteY0" fmla="*/ 0 h 3735000"/>
                <a:gd name="connsiteX1" fmla="*/ 3753000 w 3753000"/>
                <a:gd name="connsiteY1" fmla="*/ 1867500 h 3735000"/>
                <a:gd name="connsiteX2" fmla="*/ 1876500 w 3753000"/>
                <a:gd name="connsiteY2" fmla="*/ 3735000 h 3735000"/>
                <a:gd name="connsiteX3" fmla="*/ 0 w 3753000"/>
                <a:gd name="connsiteY3" fmla="*/ 1867500 h 3735000"/>
                <a:gd name="connsiteX4" fmla="*/ 1876500 w 3753000"/>
                <a:gd name="connsiteY4" fmla="*/ 0 h 37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000" h="3735000">
                  <a:moveTo>
                    <a:pt x="1876500" y="0"/>
                  </a:moveTo>
                  <a:cubicBezTo>
                    <a:pt x="2912862" y="0"/>
                    <a:pt x="3753000" y="836108"/>
                    <a:pt x="3753000" y="1867500"/>
                  </a:cubicBezTo>
                  <a:cubicBezTo>
                    <a:pt x="3753000" y="2898892"/>
                    <a:pt x="2912862" y="3735000"/>
                    <a:pt x="1876500" y="3735000"/>
                  </a:cubicBezTo>
                  <a:cubicBezTo>
                    <a:pt x="840138" y="3735000"/>
                    <a:pt x="0" y="2898892"/>
                    <a:pt x="0" y="1867500"/>
                  </a:cubicBezTo>
                  <a:cubicBezTo>
                    <a:pt x="0" y="836108"/>
                    <a:pt x="840138" y="0"/>
                    <a:pt x="1876500" y="0"/>
                  </a:cubicBezTo>
                  <a:close/>
                </a:path>
              </a:pathLst>
            </a:cu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05" y="542673"/>
              <a:ext cx="668073" cy="945000"/>
            </a:xfrm>
            <a:prstGeom prst="rect">
              <a:avLst/>
            </a:prstGeom>
          </p:spPr>
        </p:pic>
      </p:grpSp>
      <p:sp>
        <p:nvSpPr>
          <p:cNvPr id="16" name="Ромб 15"/>
          <p:cNvSpPr/>
          <p:nvPr/>
        </p:nvSpPr>
        <p:spPr>
          <a:xfrm>
            <a:off x="10221505" y="-994475"/>
            <a:ext cx="1833337" cy="1836022"/>
          </a:xfrm>
          <a:prstGeom prst="diamond">
            <a:avLst/>
          </a:prstGeom>
          <a:solidFill>
            <a:srgbClr val="C0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омб 16"/>
          <p:cNvSpPr/>
          <p:nvPr/>
        </p:nvSpPr>
        <p:spPr>
          <a:xfrm>
            <a:off x="8247769" y="-615545"/>
            <a:ext cx="2561316" cy="2579235"/>
          </a:xfrm>
          <a:prstGeom prst="diamond">
            <a:avLst/>
          </a:prstGeom>
          <a:solidFill>
            <a:srgbClr val="50AA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0949" y="247370"/>
            <a:ext cx="5317597" cy="1188354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I</a:t>
            </a:r>
            <a:r>
              <a:rPr lang="ru-RU" sz="2800" b="1" dirty="0" smtClean="0">
                <a:solidFill>
                  <a:schemeClr val="bg1"/>
                </a:solidFill>
              </a:rPr>
              <a:t> съезд библиотекарей Якутии</a:t>
            </a:r>
            <a:endParaRPr lang="ru-RU" sz="2800" dirty="0">
              <a:solidFill>
                <a:schemeClr val="bg1"/>
              </a:solidFill>
              <a:latin typeface="Evolventa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1615" y="2935439"/>
            <a:ext cx="34961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</a:rPr>
              <a:t>Делегация в составе 12 человек из </a:t>
            </a:r>
            <a:r>
              <a:rPr lang="ru-RU" dirty="0" err="1" smtClean="0">
                <a:solidFill>
                  <a:schemeClr val="bg1"/>
                </a:solidFill>
              </a:rPr>
              <a:t>Намского</a:t>
            </a:r>
            <a:r>
              <a:rPr lang="ru-RU" dirty="0" smtClean="0">
                <a:solidFill>
                  <a:schemeClr val="bg1"/>
                </a:solidFill>
              </a:rPr>
              <a:t> улуса приняла участие в работе съезда. Из них 10 человек – работники </a:t>
            </a:r>
            <a:r>
              <a:rPr lang="ru-RU" dirty="0" err="1" smtClean="0">
                <a:solidFill>
                  <a:schemeClr val="bg1"/>
                </a:solidFill>
              </a:rPr>
              <a:t>Намской</a:t>
            </a:r>
            <a:r>
              <a:rPr lang="ru-RU" dirty="0" smtClean="0">
                <a:solidFill>
                  <a:schemeClr val="bg1"/>
                </a:solidFill>
              </a:rPr>
              <a:t> МЦБС и 2 школьных библиотекаря.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5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830" y="1188702"/>
            <a:ext cx="7981169" cy="515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5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56734" y="533400"/>
            <a:ext cx="8435266" cy="56557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омб 13"/>
          <p:cNvSpPr/>
          <p:nvPr/>
        </p:nvSpPr>
        <p:spPr>
          <a:xfrm>
            <a:off x="823209" y="2946548"/>
            <a:ext cx="1992699" cy="1977311"/>
          </a:xfrm>
          <a:prstGeom prst="diamond">
            <a:avLst/>
          </a:prstGeom>
          <a:solidFill>
            <a:srgbClr val="50AA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омб 5"/>
          <p:cNvSpPr/>
          <p:nvPr/>
        </p:nvSpPr>
        <p:spPr>
          <a:xfrm>
            <a:off x="-892970" y="-800100"/>
            <a:ext cx="4205288" cy="4143375"/>
          </a:xfrm>
          <a:prstGeom prst="diamond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омб 6"/>
          <p:cNvSpPr/>
          <p:nvPr/>
        </p:nvSpPr>
        <p:spPr>
          <a:xfrm>
            <a:off x="-2061892" y="2757254"/>
            <a:ext cx="4431993" cy="4340054"/>
          </a:xfrm>
          <a:prstGeom prst="diamond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40735" y="365125"/>
            <a:ext cx="1773468" cy="1800200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0830462"/>
              </a:avLst>
            </a:prstTxWarp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 МБУ «</a:t>
            </a:r>
            <a:r>
              <a:rPr lang="ru-RU" sz="4400" dirty="0" err="1" smtClean="0">
                <a:solidFill>
                  <a:schemeClr val="bg1"/>
                </a:solidFill>
                <a:latin typeface="Calibri" panose="020F0502020204030204"/>
              </a:rPr>
              <a:t>Намская</a:t>
            </a:r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централизованная библиотечная система»</a:t>
            </a:r>
            <a:endParaRPr lang="ru-RU" sz="4400" dirty="0">
              <a:solidFill>
                <a:schemeClr val="bg1"/>
              </a:solidFill>
              <a:latin typeface="Calibri" panose="020F0502020204030204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86011" y="437131"/>
            <a:ext cx="1654544" cy="1656186"/>
            <a:chOff x="464214" y="404159"/>
            <a:chExt cx="1220856" cy="1215000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1" b="14568"/>
            <a:stretch>
              <a:fillRect/>
            </a:stretch>
          </p:blipFill>
          <p:spPr>
            <a:xfrm>
              <a:off x="464214" y="404159"/>
              <a:ext cx="1220856" cy="1215000"/>
            </a:xfrm>
            <a:custGeom>
              <a:avLst/>
              <a:gdLst>
                <a:gd name="connsiteX0" fmla="*/ 1876500 w 3753000"/>
                <a:gd name="connsiteY0" fmla="*/ 0 h 3735000"/>
                <a:gd name="connsiteX1" fmla="*/ 3753000 w 3753000"/>
                <a:gd name="connsiteY1" fmla="*/ 1867500 h 3735000"/>
                <a:gd name="connsiteX2" fmla="*/ 1876500 w 3753000"/>
                <a:gd name="connsiteY2" fmla="*/ 3735000 h 3735000"/>
                <a:gd name="connsiteX3" fmla="*/ 0 w 3753000"/>
                <a:gd name="connsiteY3" fmla="*/ 1867500 h 3735000"/>
                <a:gd name="connsiteX4" fmla="*/ 1876500 w 3753000"/>
                <a:gd name="connsiteY4" fmla="*/ 0 h 37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000" h="3735000">
                  <a:moveTo>
                    <a:pt x="1876500" y="0"/>
                  </a:moveTo>
                  <a:cubicBezTo>
                    <a:pt x="2912862" y="0"/>
                    <a:pt x="3753000" y="836108"/>
                    <a:pt x="3753000" y="1867500"/>
                  </a:cubicBezTo>
                  <a:cubicBezTo>
                    <a:pt x="3753000" y="2898892"/>
                    <a:pt x="2912862" y="3735000"/>
                    <a:pt x="1876500" y="3735000"/>
                  </a:cubicBezTo>
                  <a:cubicBezTo>
                    <a:pt x="840138" y="3735000"/>
                    <a:pt x="0" y="2898892"/>
                    <a:pt x="0" y="1867500"/>
                  </a:cubicBezTo>
                  <a:cubicBezTo>
                    <a:pt x="0" y="836108"/>
                    <a:pt x="840138" y="0"/>
                    <a:pt x="1876500" y="0"/>
                  </a:cubicBezTo>
                  <a:close/>
                </a:path>
              </a:pathLst>
            </a:cu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05" y="542673"/>
              <a:ext cx="668073" cy="945000"/>
            </a:xfrm>
            <a:prstGeom prst="rect">
              <a:avLst/>
            </a:prstGeom>
          </p:spPr>
        </p:pic>
      </p:grpSp>
      <p:sp>
        <p:nvSpPr>
          <p:cNvPr id="13" name="Ромб 12"/>
          <p:cNvSpPr/>
          <p:nvPr/>
        </p:nvSpPr>
        <p:spPr>
          <a:xfrm>
            <a:off x="760585" y="5347834"/>
            <a:ext cx="2924392" cy="2893214"/>
          </a:xfrm>
          <a:prstGeom prst="diamond">
            <a:avLst/>
          </a:prstGeom>
          <a:solidFill>
            <a:srgbClr val="C0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02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86280" y="718712"/>
            <a:ext cx="5249125" cy="524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6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880" y="294348"/>
            <a:ext cx="6638926" cy="1325563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Улусный марафон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Книжный путь Великой Победы»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19851" y="-1"/>
            <a:ext cx="5772149" cy="685223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62774" y="2093616"/>
            <a:ext cx="461962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</a:rPr>
              <a:t>Библиотечный марафон «Книжный путь Великой Победы» посвящен к 80-летию Великой Победы. Марафон проводился по </a:t>
            </a:r>
            <a:r>
              <a:rPr lang="ru-RU" sz="1400" dirty="0" err="1" smtClean="0">
                <a:solidFill>
                  <a:schemeClr val="bg1"/>
                </a:solidFill>
              </a:rPr>
              <a:t>наслежным</a:t>
            </a:r>
            <a:r>
              <a:rPr lang="ru-RU" sz="1400" dirty="0" smtClean="0">
                <a:solidFill>
                  <a:schemeClr val="bg1"/>
                </a:solidFill>
              </a:rPr>
              <a:t> библиотекам, в ходе данного проекта каждая библиотека-филиал подготовила собственную подборку книг об участниках ВОВ своего наслега, также книги отражающие историю наслега военных лет. Суть марафона заключается в том, что каждая библиотека-филиал представляет свою подборку близлежащему наслегу, для этого книги упаковывались в чемоданы военных лет и тем самым совершали свой книжный путь. Книжный путь состоит в том, что книги вошедшие в подборку, потом отправлялись на оцифровку, и каждый читатель теперь сможет в открытом доступе читать эти книги. Материалы проекта собраны в Интерактивной карте, где через знак красной звезды можно попасть на страницу библиотек-филиалов и подробнее ознакомится с проектом.</a:t>
            </a:r>
            <a:endParaRPr lang="en-US" sz="1400" dirty="0" smtClean="0">
              <a:solidFill>
                <a:schemeClr val="bg1"/>
              </a:solidFill>
            </a:endParaRPr>
          </a:p>
          <a:p>
            <a:pPr algn="just"/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50800">
                    <a:schemeClr val="bg1">
                      <a:alpha val="54000"/>
                    </a:schemeClr>
                  </a:glow>
                </a:effectLst>
                <a:hlinkClick r:id="rId2"/>
              </a:rPr>
              <a:t>https://namlib.ru/uluu-kyajyy-kinigenen-ajana-byrajyak/</a:t>
            </a:r>
            <a:endParaRPr lang="ru-RU" sz="1400" dirty="0">
              <a:solidFill>
                <a:schemeClr val="accent1">
                  <a:lumMod val="60000"/>
                  <a:lumOff val="40000"/>
                </a:schemeClr>
              </a:solidFill>
              <a:effectLst>
                <a:glow rad="50800">
                  <a:schemeClr val="bg1">
                    <a:alpha val="54000"/>
                  </a:schemeClr>
                </a:glo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70535" y="391884"/>
            <a:ext cx="1434187" cy="1462249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0830462"/>
              </a:avLst>
            </a:prstTxWarp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 МБУ «</a:t>
            </a:r>
            <a:r>
              <a:rPr lang="ru-RU" sz="4400" dirty="0" err="1" smtClean="0">
                <a:solidFill>
                  <a:schemeClr val="bg1"/>
                </a:solidFill>
                <a:latin typeface="Calibri" panose="020F0502020204030204"/>
              </a:rPr>
              <a:t>Намская</a:t>
            </a:r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централизованная библиотечная система»</a:t>
            </a:r>
            <a:endParaRPr lang="ru-RU" sz="4400" dirty="0">
              <a:solidFill>
                <a:schemeClr val="bg1"/>
              </a:solidFill>
              <a:latin typeface="Calibri" panose="020F0502020204030204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0215811" y="463890"/>
            <a:ext cx="1338014" cy="1345270"/>
            <a:chOff x="464214" y="404159"/>
            <a:chExt cx="1220856" cy="121500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1" b="14568"/>
            <a:stretch>
              <a:fillRect/>
            </a:stretch>
          </p:blipFill>
          <p:spPr>
            <a:xfrm>
              <a:off x="464214" y="404159"/>
              <a:ext cx="1220856" cy="1215000"/>
            </a:xfrm>
            <a:custGeom>
              <a:avLst/>
              <a:gdLst>
                <a:gd name="connsiteX0" fmla="*/ 1876500 w 3753000"/>
                <a:gd name="connsiteY0" fmla="*/ 0 h 3735000"/>
                <a:gd name="connsiteX1" fmla="*/ 3753000 w 3753000"/>
                <a:gd name="connsiteY1" fmla="*/ 1867500 h 3735000"/>
                <a:gd name="connsiteX2" fmla="*/ 1876500 w 3753000"/>
                <a:gd name="connsiteY2" fmla="*/ 3735000 h 3735000"/>
                <a:gd name="connsiteX3" fmla="*/ 0 w 3753000"/>
                <a:gd name="connsiteY3" fmla="*/ 1867500 h 3735000"/>
                <a:gd name="connsiteX4" fmla="*/ 1876500 w 3753000"/>
                <a:gd name="connsiteY4" fmla="*/ 0 h 37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000" h="3735000">
                  <a:moveTo>
                    <a:pt x="1876500" y="0"/>
                  </a:moveTo>
                  <a:cubicBezTo>
                    <a:pt x="2912862" y="0"/>
                    <a:pt x="3753000" y="836108"/>
                    <a:pt x="3753000" y="1867500"/>
                  </a:cubicBezTo>
                  <a:cubicBezTo>
                    <a:pt x="3753000" y="2898892"/>
                    <a:pt x="2912862" y="3735000"/>
                    <a:pt x="1876500" y="3735000"/>
                  </a:cubicBezTo>
                  <a:cubicBezTo>
                    <a:pt x="840138" y="3735000"/>
                    <a:pt x="0" y="2898892"/>
                    <a:pt x="0" y="1867500"/>
                  </a:cubicBezTo>
                  <a:cubicBezTo>
                    <a:pt x="0" y="836108"/>
                    <a:pt x="840138" y="0"/>
                    <a:pt x="1876500" y="0"/>
                  </a:cubicBezTo>
                  <a:close/>
                </a:path>
              </a:pathLst>
            </a:cu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05" y="542673"/>
              <a:ext cx="668073" cy="945000"/>
            </a:xfrm>
            <a:prstGeom prst="rect">
              <a:avLst/>
            </a:prstGeom>
          </p:spPr>
        </p:pic>
      </p:grpSp>
      <p:sp>
        <p:nvSpPr>
          <p:cNvPr id="16" name="Ромб 15"/>
          <p:cNvSpPr/>
          <p:nvPr/>
        </p:nvSpPr>
        <p:spPr>
          <a:xfrm>
            <a:off x="-1383417" y="4019658"/>
            <a:ext cx="2225694" cy="2207997"/>
          </a:xfrm>
          <a:prstGeom prst="diamond">
            <a:avLst/>
          </a:prstGeom>
          <a:solidFill>
            <a:srgbClr val="C0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омб 16"/>
          <p:cNvSpPr/>
          <p:nvPr/>
        </p:nvSpPr>
        <p:spPr>
          <a:xfrm>
            <a:off x="-347390" y="5784792"/>
            <a:ext cx="1800226" cy="1749484"/>
          </a:xfrm>
          <a:prstGeom prst="diamond">
            <a:avLst/>
          </a:prstGeom>
          <a:solidFill>
            <a:srgbClr val="50AA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723" y="1605293"/>
            <a:ext cx="5657578" cy="43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3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880" y="294348"/>
            <a:ext cx="6638926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Улусный марафон «Книжный путь Великой Победы»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19850" y="0"/>
            <a:ext cx="5772149" cy="685223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70535" y="391884"/>
            <a:ext cx="1434187" cy="1462249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0830462"/>
              </a:avLst>
            </a:prstTxWarp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 МБУ «</a:t>
            </a:r>
            <a:r>
              <a:rPr lang="ru-RU" sz="4400" dirty="0" err="1" smtClean="0">
                <a:solidFill>
                  <a:schemeClr val="bg1"/>
                </a:solidFill>
                <a:latin typeface="Calibri" panose="020F0502020204030204"/>
              </a:rPr>
              <a:t>Намская</a:t>
            </a:r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централизованная библиотечная система»</a:t>
            </a:r>
            <a:endParaRPr lang="ru-RU" sz="4400" dirty="0">
              <a:solidFill>
                <a:schemeClr val="bg1"/>
              </a:solidFill>
              <a:latin typeface="Calibri" panose="020F0502020204030204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0215811" y="463890"/>
            <a:ext cx="1338014" cy="1345270"/>
            <a:chOff x="464214" y="404159"/>
            <a:chExt cx="1220856" cy="121500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1" b="14568"/>
            <a:stretch>
              <a:fillRect/>
            </a:stretch>
          </p:blipFill>
          <p:spPr>
            <a:xfrm>
              <a:off x="464214" y="404159"/>
              <a:ext cx="1220856" cy="1215000"/>
            </a:xfrm>
            <a:custGeom>
              <a:avLst/>
              <a:gdLst>
                <a:gd name="connsiteX0" fmla="*/ 1876500 w 3753000"/>
                <a:gd name="connsiteY0" fmla="*/ 0 h 3735000"/>
                <a:gd name="connsiteX1" fmla="*/ 3753000 w 3753000"/>
                <a:gd name="connsiteY1" fmla="*/ 1867500 h 3735000"/>
                <a:gd name="connsiteX2" fmla="*/ 1876500 w 3753000"/>
                <a:gd name="connsiteY2" fmla="*/ 3735000 h 3735000"/>
                <a:gd name="connsiteX3" fmla="*/ 0 w 3753000"/>
                <a:gd name="connsiteY3" fmla="*/ 1867500 h 3735000"/>
                <a:gd name="connsiteX4" fmla="*/ 1876500 w 3753000"/>
                <a:gd name="connsiteY4" fmla="*/ 0 h 37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000" h="3735000">
                  <a:moveTo>
                    <a:pt x="1876500" y="0"/>
                  </a:moveTo>
                  <a:cubicBezTo>
                    <a:pt x="2912862" y="0"/>
                    <a:pt x="3753000" y="836108"/>
                    <a:pt x="3753000" y="1867500"/>
                  </a:cubicBezTo>
                  <a:cubicBezTo>
                    <a:pt x="3753000" y="2898892"/>
                    <a:pt x="2912862" y="3735000"/>
                    <a:pt x="1876500" y="3735000"/>
                  </a:cubicBezTo>
                  <a:cubicBezTo>
                    <a:pt x="840138" y="3735000"/>
                    <a:pt x="0" y="2898892"/>
                    <a:pt x="0" y="1867500"/>
                  </a:cubicBezTo>
                  <a:cubicBezTo>
                    <a:pt x="0" y="836108"/>
                    <a:pt x="840138" y="0"/>
                    <a:pt x="1876500" y="0"/>
                  </a:cubicBezTo>
                  <a:close/>
                </a:path>
              </a:pathLst>
            </a:cu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05" y="542673"/>
              <a:ext cx="668073" cy="945000"/>
            </a:xfrm>
            <a:prstGeom prst="rect">
              <a:avLst/>
            </a:prstGeom>
          </p:spPr>
        </p:pic>
      </p:grpSp>
      <p:sp>
        <p:nvSpPr>
          <p:cNvPr id="16" name="Ромб 15"/>
          <p:cNvSpPr/>
          <p:nvPr/>
        </p:nvSpPr>
        <p:spPr>
          <a:xfrm>
            <a:off x="-1383417" y="4019658"/>
            <a:ext cx="2225694" cy="2207997"/>
          </a:xfrm>
          <a:prstGeom prst="diamond">
            <a:avLst/>
          </a:prstGeom>
          <a:solidFill>
            <a:srgbClr val="C0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омб 16"/>
          <p:cNvSpPr/>
          <p:nvPr/>
        </p:nvSpPr>
        <p:spPr>
          <a:xfrm>
            <a:off x="-347390" y="5784792"/>
            <a:ext cx="1800226" cy="1749484"/>
          </a:xfrm>
          <a:prstGeom prst="diamond">
            <a:avLst/>
          </a:prstGeom>
          <a:solidFill>
            <a:srgbClr val="50AA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Объект 5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232" y="4481686"/>
            <a:ext cx="3570962" cy="2005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232" y="1480674"/>
            <a:ext cx="3570962" cy="2678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337" y="1345673"/>
            <a:ext cx="3741593" cy="4988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330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94" y="5763"/>
            <a:ext cx="5076824" cy="685223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30529" y="388122"/>
            <a:ext cx="1434187" cy="1462249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0830462"/>
              </a:avLst>
            </a:prstTxWarp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 МБУ «</a:t>
            </a:r>
            <a:r>
              <a:rPr lang="ru-RU" sz="4400" dirty="0" err="1" smtClean="0">
                <a:solidFill>
                  <a:schemeClr val="bg1"/>
                </a:solidFill>
                <a:latin typeface="Calibri" panose="020F0502020204030204"/>
              </a:rPr>
              <a:t>Намская</a:t>
            </a:r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централизованная библиотечная система»</a:t>
            </a:r>
            <a:endParaRPr lang="ru-RU" sz="4400" dirty="0">
              <a:solidFill>
                <a:schemeClr val="bg1"/>
              </a:solidFill>
              <a:latin typeface="Calibri" panose="020F0502020204030204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475805" y="460128"/>
            <a:ext cx="1338014" cy="1345270"/>
            <a:chOff x="464214" y="404159"/>
            <a:chExt cx="1220856" cy="121500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1" b="14568"/>
            <a:stretch>
              <a:fillRect/>
            </a:stretch>
          </p:blipFill>
          <p:spPr>
            <a:xfrm>
              <a:off x="464214" y="404159"/>
              <a:ext cx="1220856" cy="1215000"/>
            </a:xfrm>
            <a:custGeom>
              <a:avLst/>
              <a:gdLst>
                <a:gd name="connsiteX0" fmla="*/ 1876500 w 3753000"/>
                <a:gd name="connsiteY0" fmla="*/ 0 h 3735000"/>
                <a:gd name="connsiteX1" fmla="*/ 3753000 w 3753000"/>
                <a:gd name="connsiteY1" fmla="*/ 1867500 h 3735000"/>
                <a:gd name="connsiteX2" fmla="*/ 1876500 w 3753000"/>
                <a:gd name="connsiteY2" fmla="*/ 3735000 h 3735000"/>
                <a:gd name="connsiteX3" fmla="*/ 0 w 3753000"/>
                <a:gd name="connsiteY3" fmla="*/ 1867500 h 3735000"/>
                <a:gd name="connsiteX4" fmla="*/ 1876500 w 3753000"/>
                <a:gd name="connsiteY4" fmla="*/ 0 h 37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000" h="3735000">
                  <a:moveTo>
                    <a:pt x="1876500" y="0"/>
                  </a:moveTo>
                  <a:cubicBezTo>
                    <a:pt x="2912862" y="0"/>
                    <a:pt x="3753000" y="836108"/>
                    <a:pt x="3753000" y="1867500"/>
                  </a:cubicBezTo>
                  <a:cubicBezTo>
                    <a:pt x="3753000" y="2898892"/>
                    <a:pt x="2912862" y="3735000"/>
                    <a:pt x="1876500" y="3735000"/>
                  </a:cubicBezTo>
                  <a:cubicBezTo>
                    <a:pt x="840138" y="3735000"/>
                    <a:pt x="0" y="2898892"/>
                    <a:pt x="0" y="1867500"/>
                  </a:cubicBezTo>
                  <a:cubicBezTo>
                    <a:pt x="0" y="836108"/>
                    <a:pt x="840138" y="0"/>
                    <a:pt x="1876500" y="0"/>
                  </a:cubicBezTo>
                  <a:close/>
                </a:path>
              </a:pathLst>
            </a:cu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05" y="542673"/>
              <a:ext cx="668073" cy="945000"/>
            </a:xfrm>
            <a:prstGeom prst="rect">
              <a:avLst/>
            </a:prstGeom>
          </p:spPr>
        </p:pic>
      </p:grpSp>
      <p:sp>
        <p:nvSpPr>
          <p:cNvPr id="16" name="Ромб 15"/>
          <p:cNvSpPr/>
          <p:nvPr/>
        </p:nvSpPr>
        <p:spPr>
          <a:xfrm>
            <a:off x="11079153" y="4002005"/>
            <a:ext cx="2225694" cy="2207997"/>
          </a:xfrm>
          <a:prstGeom prst="diamond">
            <a:avLst/>
          </a:prstGeom>
          <a:solidFill>
            <a:srgbClr val="C0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омб 16"/>
          <p:cNvSpPr/>
          <p:nvPr/>
        </p:nvSpPr>
        <p:spPr>
          <a:xfrm>
            <a:off x="10670513" y="5905202"/>
            <a:ext cx="1800226" cy="1749484"/>
          </a:xfrm>
          <a:prstGeom prst="diamond">
            <a:avLst/>
          </a:prstGeom>
          <a:solidFill>
            <a:srgbClr val="50AA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6154" y="334251"/>
            <a:ext cx="6638926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Республиканская акция «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Улуу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Кыайыы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дуораана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18393" y="2942759"/>
            <a:ext cx="44672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 smtClean="0">
                <a:solidFill>
                  <a:schemeClr val="bg1"/>
                </a:solidFill>
              </a:rPr>
              <a:t>Намская</a:t>
            </a:r>
            <a:r>
              <a:rPr lang="ru-RU" dirty="0" smtClean="0">
                <a:solidFill>
                  <a:schemeClr val="bg1"/>
                </a:solidFill>
              </a:rPr>
              <a:t> МЦБС явилась инициатором акции, суть которой – в исполнении песни или стихов о войне местных авторов работниками ЦБС республики. 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</a:rPr>
              <a:t>В акции приняли участие 9 ЦБС</a:t>
            </a:r>
          </a:p>
          <a:p>
            <a:pPr algn="just"/>
            <a:r>
              <a:rPr lang="en-US" dirty="0" smtClean="0">
                <a:solidFill>
                  <a:schemeClr val="bg1"/>
                </a:solidFill>
                <a:effectLst>
                  <a:glow rad="50800">
                    <a:schemeClr val="bg1">
                      <a:alpha val="95000"/>
                    </a:schemeClr>
                  </a:glow>
                </a:effectLst>
                <a:hlinkClick r:id="rId5"/>
              </a:rPr>
              <a:t>https://namlib.ru/uluu-kyajyy-duoraana/</a:t>
            </a:r>
            <a:r>
              <a:rPr lang="ru-RU" dirty="0" smtClean="0">
                <a:solidFill>
                  <a:schemeClr val="bg1"/>
                </a:solidFill>
                <a:effectLst>
                  <a:glow rad="50800">
                    <a:schemeClr val="bg1">
                      <a:alpha val="95000"/>
                    </a:schemeClr>
                  </a:glow>
                </a:effectLst>
                <a:hlinkClick r:id="rId5"/>
              </a:rPr>
              <a:t> </a:t>
            </a:r>
            <a:endParaRPr lang="ru-RU" dirty="0">
              <a:solidFill>
                <a:schemeClr val="bg1"/>
              </a:solidFill>
              <a:effectLst>
                <a:glow rad="50800">
                  <a:schemeClr val="bg1">
                    <a:alpha val="95000"/>
                  </a:schemeClr>
                </a:glow>
              </a:effectLst>
            </a:endParaRPr>
          </a:p>
        </p:txBody>
      </p:sp>
      <p:pic>
        <p:nvPicPr>
          <p:cNvPr id="15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058" y="1849507"/>
            <a:ext cx="6193119" cy="3483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527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93" y="0"/>
            <a:ext cx="6015731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30529" y="388122"/>
            <a:ext cx="1434187" cy="1462249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0830462"/>
              </a:avLst>
            </a:prstTxWarp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 МБУ «</a:t>
            </a:r>
            <a:r>
              <a:rPr lang="ru-RU" sz="4400" dirty="0" err="1" smtClean="0">
                <a:solidFill>
                  <a:schemeClr val="bg1"/>
                </a:solidFill>
                <a:latin typeface="Calibri" panose="020F0502020204030204"/>
              </a:rPr>
              <a:t>Намская</a:t>
            </a:r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централизованная библиотечная система»</a:t>
            </a:r>
            <a:endParaRPr lang="ru-RU" sz="4400" dirty="0">
              <a:solidFill>
                <a:schemeClr val="bg1"/>
              </a:solidFill>
              <a:latin typeface="Calibri" panose="020F0502020204030204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475805" y="460128"/>
            <a:ext cx="1338014" cy="1345270"/>
            <a:chOff x="464214" y="404159"/>
            <a:chExt cx="1220856" cy="121500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1" b="14568"/>
            <a:stretch>
              <a:fillRect/>
            </a:stretch>
          </p:blipFill>
          <p:spPr>
            <a:xfrm>
              <a:off x="464214" y="404159"/>
              <a:ext cx="1220856" cy="1215000"/>
            </a:xfrm>
            <a:custGeom>
              <a:avLst/>
              <a:gdLst>
                <a:gd name="connsiteX0" fmla="*/ 1876500 w 3753000"/>
                <a:gd name="connsiteY0" fmla="*/ 0 h 3735000"/>
                <a:gd name="connsiteX1" fmla="*/ 3753000 w 3753000"/>
                <a:gd name="connsiteY1" fmla="*/ 1867500 h 3735000"/>
                <a:gd name="connsiteX2" fmla="*/ 1876500 w 3753000"/>
                <a:gd name="connsiteY2" fmla="*/ 3735000 h 3735000"/>
                <a:gd name="connsiteX3" fmla="*/ 0 w 3753000"/>
                <a:gd name="connsiteY3" fmla="*/ 1867500 h 3735000"/>
                <a:gd name="connsiteX4" fmla="*/ 1876500 w 3753000"/>
                <a:gd name="connsiteY4" fmla="*/ 0 h 37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000" h="3735000">
                  <a:moveTo>
                    <a:pt x="1876500" y="0"/>
                  </a:moveTo>
                  <a:cubicBezTo>
                    <a:pt x="2912862" y="0"/>
                    <a:pt x="3753000" y="836108"/>
                    <a:pt x="3753000" y="1867500"/>
                  </a:cubicBezTo>
                  <a:cubicBezTo>
                    <a:pt x="3753000" y="2898892"/>
                    <a:pt x="2912862" y="3735000"/>
                    <a:pt x="1876500" y="3735000"/>
                  </a:cubicBezTo>
                  <a:cubicBezTo>
                    <a:pt x="840138" y="3735000"/>
                    <a:pt x="0" y="2898892"/>
                    <a:pt x="0" y="1867500"/>
                  </a:cubicBezTo>
                  <a:cubicBezTo>
                    <a:pt x="0" y="836108"/>
                    <a:pt x="840138" y="0"/>
                    <a:pt x="1876500" y="0"/>
                  </a:cubicBezTo>
                  <a:close/>
                </a:path>
              </a:pathLst>
            </a:cu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05" y="542673"/>
              <a:ext cx="668073" cy="945000"/>
            </a:xfrm>
            <a:prstGeom prst="rect">
              <a:avLst/>
            </a:prstGeom>
          </p:spPr>
        </p:pic>
      </p:grpSp>
      <p:sp>
        <p:nvSpPr>
          <p:cNvPr id="16" name="Ромб 15"/>
          <p:cNvSpPr/>
          <p:nvPr/>
        </p:nvSpPr>
        <p:spPr>
          <a:xfrm>
            <a:off x="11079153" y="4002005"/>
            <a:ext cx="2225694" cy="2207997"/>
          </a:xfrm>
          <a:prstGeom prst="diamond">
            <a:avLst/>
          </a:prstGeom>
          <a:solidFill>
            <a:srgbClr val="C0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омб 16"/>
          <p:cNvSpPr/>
          <p:nvPr/>
        </p:nvSpPr>
        <p:spPr>
          <a:xfrm>
            <a:off x="10670513" y="5905202"/>
            <a:ext cx="1800226" cy="1749484"/>
          </a:xfrm>
          <a:prstGeom prst="diamond">
            <a:avLst/>
          </a:prstGeom>
          <a:solidFill>
            <a:srgbClr val="50AA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2238" y="334251"/>
            <a:ext cx="5582841" cy="1325563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Традиционный ежегодный V улусный конкурс по громкому чтению среди мужчин «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Дорҕоон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түһүлгэтэ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8867" y="1931253"/>
            <a:ext cx="542518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 smtClean="0">
                <a:solidFill>
                  <a:schemeClr val="bg1"/>
                </a:solidFill>
              </a:rPr>
              <a:t>Проведение конкурса по громкому чтению среди мужчин является важным событием, направленным на популяризацию чтения и развитие культуры речи. Конкурс, посвященный юбилею Великой Победы, подчеркивает значимость исторических событий и патриотическое воспитание молодого поколения.</a:t>
            </a:r>
          </a:p>
          <a:p>
            <a:pPr algn="just"/>
            <a:r>
              <a:rPr lang="ru-RU" sz="1500" dirty="0" smtClean="0">
                <a:solidFill>
                  <a:schemeClr val="bg1"/>
                </a:solidFill>
              </a:rPr>
              <a:t>Конкурс прошел по следующим этапам:</a:t>
            </a:r>
          </a:p>
          <a:p>
            <a:pPr algn="just"/>
            <a:r>
              <a:rPr lang="ru-RU" sz="1500" dirty="0" smtClean="0">
                <a:solidFill>
                  <a:schemeClr val="bg1"/>
                </a:solidFill>
              </a:rPr>
              <a:t>1.	Проза - чтение отрывков из произведений художественной литературы, связанных с темой Великой Отечественной войны;</a:t>
            </a:r>
          </a:p>
          <a:p>
            <a:pPr algn="just"/>
            <a:r>
              <a:rPr lang="ru-RU" sz="1500" dirty="0" smtClean="0">
                <a:solidFill>
                  <a:schemeClr val="bg1"/>
                </a:solidFill>
              </a:rPr>
              <a:t>2.	Поэзия - исполнение стихов известных поэтов, воспевающих подвиги советских солдат и мирное небо над головой;</a:t>
            </a:r>
          </a:p>
          <a:p>
            <a:pPr algn="just"/>
            <a:r>
              <a:rPr lang="ru-RU" sz="1500" dirty="0" smtClean="0">
                <a:solidFill>
                  <a:schemeClr val="bg1"/>
                </a:solidFill>
              </a:rPr>
              <a:t>3.	Ораторство - выступление с речью собственного сочинения на выбранную тему.</a:t>
            </a:r>
          </a:p>
          <a:p>
            <a:pPr algn="just"/>
            <a:r>
              <a:rPr lang="en-US" sz="1500" b="1" dirty="0" smtClean="0">
                <a:solidFill>
                  <a:schemeClr val="bg1"/>
                </a:solidFill>
                <a:effectLst>
                  <a:glow rad="50800">
                    <a:schemeClr val="bg1">
                      <a:alpha val="60000"/>
                    </a:schemeClr>
                  </a:glow>
                </a:effectLst>
                <a:hlinkClick r:id="rId5"/>
              </a:rPr>
              <a:t>https://namlib.ru/t%d3%a9r%d3%a9%d3%a9b%d2%aft-tyl-suruk-bichik-yjyn-cherchitinen-uluu-kyajyy-80-sylyn-k%d3%a9rs%d3%a9-er-don-ortotugar-v-t%d3%a9g%d2%afl%d2%afn-yytyllar-uluustaa%d2%95y-dor%d2%95oon-t%d2%af/</a:t>
            </a:r>
            <a:r>
              <a:rPr lang="ru-RU" sz="1500" b="1" dirty="0" smtClean="0">
                <a:solidFill>
                  <a:schemeClr val="bg1"/>
                </a:solidFill>
                <a:effectLst>
                  <a:glow rad="50800">
                    <a:schemeClr val="bg1">
                      <a:alpha val="60000"/>
                    </a:schemeClr>
                  </a:glow>
                </a:effectLst>
                <a:hlinkClick r:id="rId5"/>
              </a:rPr>
              <a:t> </a:t>
            </a:r>
            <a:endParaRPr lang="ru-RU" sz="1500" b="1" dirty="0">
              <a:solidFill>
                <a:schemeClr val="bg1"/>
              </a:solidFill>
              <a:effectLst>
                <a:glow rad="508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8" name="Объект 7"/>
          <p:cNvPicPr>
            <a:picLocks noGrp="1" noChangeAspect="1"/>
          </p:cNvPicPr>
          <p:nvPr>
            <p:ph sz="quarter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495" y="2035377"/>
            <a:ext cx="5722584" cy="3270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044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15027"/>
            <a:ext cx="2148821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44804" y="292872"/>
            <a:ext cx="1434187" cy="1462249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0830462"/>
              </a:avLst>
            </a:prstTxWarp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 МБУ «</a:t>
            </a:r>
            <a:r>
              <a:rPr lang="ru-RU" sz="4400" dirty="0" err="1" smtClean="0">
                <a:solidFill>
                  <a:schemeClr val="bg1"/>
                </a:solidFill>
                <a:latin typeface="Calibri" panose="020F0502020204030204"/>
              </a:rPr>
              <a:t>Намская</a:t>
            </a:r>
            <a:r>
              <a:rPr lang="ru-RU" sz="4400" dirty="0" smtClean="0">
                <a:solidFill>
                  <a:schemeClr val="bg1"/>
                </a:solidFill>
                <a:latin typeface="Calibri" panose="020F0502020204030204"/>
              </a:rPr>
              <a:t> централизованная библиотечная система»</a:t>
            </a:r>
            <a:endParaRPr lang="ru-RU" sz="4400" dirty="0">
              <a:solidFill>
                <a:schemeClr val="bg1"/>
              </a:solidFill>
              <a:latin typeface="Calibri" panose="020F0502020204030204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90080" y="364878"/>
            <a:ext cx="1338014" cy="1345270"/>
            <a:chOff x="464214" y="404159"/>
            <a:chExt cx="1220856" cy="121500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1" b="14568"/>
            <a:stretch>
              <a:fillRect/>
            </a:stretch>
          </p:blipFill>
          <p:spPr>
            <a:xfrm>
              <a:off x="464214" y="404159"/>
              <a:ext cx="1220856" cy="1215000"/>
            </a:xfrm>
            <a:custGeom>
              <a:avLst/>
              <a:gdLst>
                <a:gd name="connsiteX0" fmla="*/ 1876500 w 3753000"/>
                <a:gd name="connsiteY0" fmla="*/ 0 h 3735000"/>
                <a:gd name="connsiteX1" fmla="*/ 3753000 w 3753000"/>
                <a:gd name="connsiteY1" fmla="*/ 1867500 h 3735000"/>
                <a:gd name="connsiteX2" fmla="*/ 1876500 w 3753000"/>
                <a:gd name="connsiteY2" fmla="*/ 3735000 h 3735000"/>
                <a:gd name="connsiteX3" fmla="*/ 0 w 3753000"/>
                <a:gd name="connsiteY3" fmla="*/ 1867500 h 3735000"/>
                <a:gd name="connsiteX4" fmla="*/ 1876500 w 3753000"/>
                <a:gd name="connsiteY4" fmla="*/ 0 h 37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000" h="3735000">
                  <a:moveTo>
                    <a:pt x="1876500" y="0"/>
                  </a:moveTo>
                  <a:cubicBezTo>
                    <a:pt x="2912862" y="0"/>
                    <a:pt x="3753000" y="836108"/>
                    <a:pt x="3753000" y="1867500"/>
                  </a:cubicBezTo>
                  <a:cubicBezTo>
                    <a:pt x="3753000" y="2898892"/>
                    <a:pt x="2912862" y="3735000"/>
                    <a:pt x="1876500" y="3735000"/>
                  </a:cubicBezTo>
                  <a:cubicBezTo>
                    <a:pt x="840138" y="3735000"/>
                    <a:pt x="0" y="2898892"/>
                    <a:pt x="0" y="1867500"/>
                  </a:cubicBezTo>
                  <a:cubicBezTo>
                    <a:pt x="0" y="836108"/>
                    <a:pt x="840138" y="0"/>
                    <a:pt x="1876500" y="0"/>
                  </a:cubicBezTo>
                  <a:close/>
                </a:path>
              </a:pathLst>
            </a:cu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05" y="542673"/>
              <a:ext cx="668073" cy="945000"/>
            </a:xfrm>
            <a:prstGeom prst="rect">
              <a:avLst/>
            </a:prstGeom>
          </p:spPr>
        </p:pic>
      </p:grpSp>
      <p:sp>
        <p:nvSpPr>
          <p:cNvPr id="16" name="Ромб 15"/>
          <p:cNvSpPr/>
          <p:nvPr/>
        </p:nvSpPr>
        <p:spPr>
          <a:xfrm>
            <a:off x="10292203" y="-1389145"/>
            <a:ext cx="2225694" cy="2207997"/>
          </a:xfrm>
          <a:prstGeom prst="diamond">
            <a:avLst/>
          </a:prstGeom>
          <a:solidFill>
            <a:srgbClr val="C0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омб 16"/>
          <p:cNvSpPr/>
          <p:nvPr/>
        </p:nvSpPr>
        <p:spPr>
          <a:xfrm>
            <a:off x="11470672" y="159809"/>
            <a:ext cx="1800226" cy="1749484"/>
          </a:xfrm>
          <a:prstGeom prst="diamond">
            <a:avLst/>
          </a:prstGeom>
          <a:solidFill>
            <a:srgbClr val="50AA8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564" y="261753"/>
            <a:ext cx="8669611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III Республиканский конкурс чтецов «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Уоланнар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ааҕыылара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RU" sz="28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615144" y="1405433"/>
            <a:ext cx="6576856" cy="54482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97493" y="1666354"/>
            <a:ext cx="5572125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</a:rPr>
              <a:t>Конкурс юношеских чтецов «</a:t>
            </a:r>
            <a:r>
              <a:rPr lang="ru-RU" sz="1400" dirty="0" err="1" smtClean="0">
                <a:solidFill>
                  <a:schemeClr val="bg1"/>
                </a:solidFill>
              </a:rPr>
              <a:t>Уоланнар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ааҕыылара</a:t>
            </a:r>
            <a:r>
              <a:rPr lang="ru-RU" sz="1400" dirty="0" smtClean="0">
                <a:solidFill>
                  <a:schemeClr val="bg1"/>
                </a:solidFill>
              </a:rPr>
              <a:t>» имеет богатую историю и проводится уже на протяжении 17 лет. За это время он стал настоящей кузницей талантов, открывая новые имена в литературе и искусстве. Одной из отличительных черт конкурса является его расширяющаяся география. С каждым годом конкурс «</a:t>
            </a:r>
            <a:r>
              <a:rPr lang="ru-RU" sz="1400" dirty="0" err="1" smtClean="0">
                <a:solidFill>
                  <a:schemeClr val="bg1"/>
                </a:solidFill>
              </a:rPr>
              <a:t>Уоланнар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ааҕыылара</a:t>
            </a:r>
            <a:r>
              <a:rPr lang="ru-RU" sz="1400" dirty="0" smtClean="0">
                <a:solidFill>
                  <a:schemeClr val="bg1"/>
                </a:solidFill>
              </a:rPr>
              <a:t>» привлекает все больше участников из разных уголков Республики Саха (Якутия), расширяя свою географию и вовлекая в творческий процесс новые таланты. Все участники демонстрируют высокий уровень подготовки, артистизма и владения якутским языком. В этом году многие участники выбрали для исполнения стихи якутских поэтов, посвященные Великой Отечественной войне, и дополнили свои выступления песнями военных лет, что усилило эмоциональное воздействие и помогло создать более ярким и запоминающийся образ. Ряд участников представили свои произведения в форме театрализованных миниатюр, используя костюмы, декорации и актерскую игру для более полного раскрытия смысла произведения. III Республиканский конкурс чтецов «Помним. Гордимся. Благодарим» посвященный 80-летию Победы в Великой Отечественной войне, достиг поставленных целей и задач. Конкурс внес вклад в патриотическое воспитание подрастающего поколения</a:t>
            </a:r>
          </a:p>
          <a:p>
            <a:pPr algn="just"/>
            <a:r>
              <a:rPr lang="en-US" sz="1400" dirty="0" smtClean="0">
                <a:solidFill>
                  <a:schemeClr val="bg1"/>
                </a:solidFill>
                <a:effectLst>
                  <a:glow rad="50800">
                    <a:schemeClr val="bg1">
                      <a:alpha val="60000"/>
                    </a:schemeClr>
                  </a:glow>
                </a:effectLst>
                <a:hlinkClick r:id="rId5"/>
              </a:rPr>
              <a:t>https://bibliodeti.namlib.ru/ojdyybyt-kien-tuttabyt-sygyryjebit-3-s-orospyybylyketee5i-uolannar-aa5yylaryn-kyrehtere/</a:t>
            </a:r>
            <a:r>
              <a:rPr lang="ru-RU" sz="1400" dirty="0" smtClean="0">
                <a:solidFill>
                  <a:schemeClr val="bg1"/>
                </a:solidFill>
                <a:effectLst>
                  <a:glow rad="50800">
                    <a:schemeClr val="bg1">
                      <a:alpha val="60000"/>
                    </a:schemeClr>
                  </a:glow>
                </a:effectLst>
                <a:hlinkClick r:id="rId5"/>
              </a:rPr>
              <a:t> </a:t>
            </a:r>
            <a:endParaRPr lang="ru-RU" sz="1400" dirty="0" smtClean="0">
              <a:solidFill>
                <a:schemeClr val="bg1"/>
              </a:solidFill>
              <a:effectLst>
                <a:glow rad="50800">
                  <a:schemeClr val="bg1">
                    <a:alpha val="60000"/>
                  </a:schemeClr>
                </a:glow>
              </a:effectLst>
            </a:endParaRPr>
          </a:p>
          <a:p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5" name="Объект 8"/>
          <p:cNvPicPr>
            <a:picLocks noGrp="1" noChangeAspect="1"/>
          </p:cNvPicPr>
          <p:nvPr>
            <p:ph sz="quarter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05" y="2150765"/>
            <a:ext cx="5438285" cy="4078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758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2149</Words>
  <Application>Microsoft Office PowerPoint</Application>
  <PresentationFormat>Произвольный</PresentationFormat>
  <Paragraphs>150</Paragraphs>
  <Slides>37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Приложение к аналитическому отчету о деятельности  за 2025 год</vt:lpstr>
      <vt:lpstr>Презентация PowerPoint</vt:lpstr>
      <vt:lpstr>Презентация PowerPoint</vt:lpstr>
      <vt:lpstr>Презентация PowerPoint</vt:lpstr>
      <vt:lpstr>Улусный марафон «Книжный путь Великой Победы»</vt:lpstr>
      <vt:lpstr>Улусный марафон «Книжный путь Великой Победы»</vt:lpstr>
      <vt:lpstr>Республиканская акция «Улуу Кыайыы дуораана»</vt:lpstr>
      <vt:lpstr>Традиционный ежегодный V улусный конкурс по громкому чтению среди мужчин «Дорҕоон  түһүлгэтэ» </vt:lpstr>
      <vt:lpstr>III Республиканский конкурс чтецов «Уоланнар ааҕыылара» </vt:lpstr>
      <vt:lpstr>III Республиканский конкурс чтецов «Уоланнар ааҕыылара» </vt:lpstr>
      <vt:lpstr>Вечер «Преображение - Олох сиэдэрэй оһуора», посвященный семьям СВО</vt:lpstr>
      <vt:lpstr>Улусный диктант Победы «История моего улуса, моей республики в истории Великой Победы»</vt:lpstr>
      <vt:lpstr>Улусный диктант Победы «История моего улуса, моей республики в истории Великой Победы»</vt:lpstr>
      <vt:lpstr>Присвоение имени Анны Парниковой-Сабарай Илгэ Партизанской сельской библиотеке</vt:lpstr>
      <vt:lpstr>Ежегодная традиционная акция «БиблиоНочь-2025»</vt:lpstr>
      <vt:lpstr>Ежегодная традиционная акция «БиблиоНочь-2025»</vt:lpstr>
      <vt:lpstr>I семейный патриотический фестиваль «НАМFEST-2025»</vt:lpstr>
      <vt:lpstr>I семейный патриотический фестиваль «НАМFEST-2025»</vt:lpstr>
      <vt:lpstr>Литературный пикник  «Энсиэли кыайыыны уруйдуур!»</vt:lpstr>
      <vt:lpstr>Литературный пикник  «Энсиэли кыайыыны уруйдуур!»</vt:lpstr>
      <vt:lpstr>I открытый фестиваль «Велоспининг. Связь поколений: ВОВ и СВО»</vt:lpstr>
      <vt:lpstr>I открытый фестиваль «Велоспининг. Связь поколений: ВОВ и СВО»</vt:lpstr>
      <vt:lpstr>Литературно-музыкальный фестиваль «Единство в белых журавлях»</vt:lpstr>
      <vt:lpstr>Литературно-музыкальный фестиваль «Единство в белых журавлях»</vt:lpstr>
      <vt:lpstr>Улусный конкурс «Белые журавли»</vt:lpstr>
      <vt:lpstr>Улусный конкурс «Белые журавли»</vt:lpstr>
      <vt:lpstr>Вековой юбилей 1-Хомустахской библиотеки нового поколения «Эйгэ»</vt:lpstr>
      <vt:lpstr>Интеллектуальная игра от редакии журнала «Чолбон» </vt:lpstr>
      <vt:lpstr>Мероприятия, посвященные 100-летию нашего земляка, краеведа Т.И.Замятина</vt:lpstr>
      <vt:lpstr>Мероприятия, посвященные 100-летию нашего земляка, краеведа Т.И.Замятина</vt:lpstr>
      <vt:lpstr>70-летний юбилей Тюбинской сельской библиотеки</vt:lpstr>
      <vt:lpstr>Презентация PowerPoint</vt:lpstr>
      <vt:lpstr>Улусный семинар «Итоги 2024 года и плановая деятельность на 2025г»</vt:lpstr>
      <vt:lpstr>Методический выезд специалистов Намской МЦБС в Чурапчинский улус</vt:lpstr>
      <vt:lpstr>Выпуск исторического лото «Кыайыы» в НИК «Айар»</vt:lpstr>
      <vt:lpstr>Участие в IV Международном библиографическом конгрессе</vt:lpstr>
      <vt:lpstr>I съезд библиотекарей Якутии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Приложение к аналитическому отчету о деятельности за 2025 год</dc:title>
  <dc:creator>Зав ОЭР</dc:creator>
  <cp:lastModifiedBy>АЛЕКСЕЙ</cp:lastModifiedBy>
  <cp:revision>31</cp:revision>
  <dcterms:created xsi:type="dcterms:W3CDTF">2026-02-18T00:30:37Z</dcterms:created>
  <dcterms:modified xsi:type="dcterms:W3CDTF">2026-02-18T08:31:23Z</dcterms:modified>
</cp:coreProperties>
</file>